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89"/>
  </p:notesMasterIdLst>
  <p:handoutMasterIdLst>
    <p:handoutMasterId r:id="rId90"/>
  </p:handoutMasterIdLst>
  <p:sldIdLst>
    <p:sldId id="271" r:id="rId3"/>
    <p:sldId id="348" r:id="rId4"/>
    <p:sldId id="332" r:id="rId5"/>
    <p:sldId id="357" r:id="rId6"/>
    <p:sldId id="272" r:id="rId7"/>
    <p:sldId id="275" r:id="rId8"/>
    <p:sldId id="273" r:id="rId9"/>
    <p:sldId id="339" r:id="rId10"/>
    <p:sldId id="274" r:id="rId11"/>
    <p:sldId id="343" r:id="rId12"/>
    <p:sldId id="344" r:id="rId13"/>
    <p:sldId id="345" r:id="rId14"/>
    <p:sldId id="346" r:id="rId15"/>
    <p:sldId id="358" r:id="rId16"/>
    <p:sldId id="341" r:id="rId17"/>
    <p:sldId id="342" r:id="rId18"/>
    <p:sldId id="335" r:id="rId19"/>
    <p:sldId id="327" r:id="rId20"/>
    <p:sldId id="284" r:id="rId21"/>
    <p:sldId id="377" r:id="rId22"/>
    <p:sldId id="378" r:id="rId23"/>
    <p:sldId id="379" r:id="rId24"/>
    <p:sldId id="380" r:id="rId25"/>
    <p:sldId id="381" r:id="rId26"/>
    <p:sldId id="382" r:id="rId27"/>
    <p:sldId id="383" r:id="rId28"/>
    <p:sldId id="384" r:id="rId29"/>
    <p:sldId id="385" r:id="rId30"/>
    <p:sldId id="386" r:id="rId31"/>
    <p:sldId id="387" r:id="rId32"/>
    <p:sldId id="388" r:id="rId33"/>
    <p:sldId id="389" r:id="rId34"/>
    <p:sldId id="390" r:id="rId35"/>
    <p:sldId id="391" r:id="rId36"/>
    <p:sldId id="392" r:id="rId37"/>
    <p:sldId id="393" r:id="rId38"/>
    <p:sldId id="394" r:id="rId39"/>
    <p:sldId id="395" r:id="rId40"/>
    <p:sldId id="396" r:id="rId41"/>
    <p:sldId id="397" r:id="rId42"/>
    <p:sldId id="398" r:id="rId43"/>
    <p:sldId id="399" r:id="rId44"/>
    <p:sldId id="400" r:id="rId45"/>
    <p:sldId id="401" r:id="rId46"/>
    <p:sldId id="402" r:id="rId47"/>
    <p:sldId id="403" r:id="rId48"/>
    <p:sldId id="404" r:id="rId49"/>
    <p:sldId id="405" r:id="rId50"/>
    <p:sldId id="406" r:id="rId51"/>
    <p:sldId id="407" r:id="rId52"/>
    <p:sldId id="408" r:id="rId53"/>
    <p:sldId id="409" r:id="rId54"/>
    <p:sldId id="359" r:id="rId55"/>
    <p:sldId id="360" r:id="rId56"/>
    <p:sldId id="361" r:id="rId57"/>
    <p:sldId id="362" r:id="rId58"/>
    <p:sldId id="363" r:id="rId59"/>
    <p:sldId id="364" r:id="rId60"/>
    <p:sldId id="365" r:id="rId61"/>
    <p:sldId id="366" r:id="rId62"/>
    <p:sldId id="367" r:id="rId63"/>
    <p:sldId id="368" r:id="rId64"/>
    <p:sldId id="369" r:id="rId65"/>
    <p:sldId id="370" r:id="rId66"/>
    <p:sldId id="371" r:id="rId67"/>
    <p:sldId id="372" r:id="rId68"/>
    <p:sldId id="373" r:id="rId69"/>
    <p:sldId id="374" r:id="rId70"/>
    <p:sldId id="375" r:id="rId71"/>
    <p:sldId id="376" r:id="rId72"/>
    <p:sldId id="349" r:id="rId73"/>
    <p:sldId id="350" r:id="rId74"/>
    <p:sldId id="351" r:id="rId75"/>
    <p:sldId id="352" r:id="rId76"/>
    <p:sldId id="353" r:id="rId77"/>
    <p:sldId id="354" r:id="rId78"/>
    <p:sldId id="355" r:id="rId79"/>
    <p:sldId id="356" r:id="rId80"/>
    <p:sldId id="290" r:id="rId81"/>
    <p:sldId id="336" r:id="rId82"/>
    <p:sldId id="337" r:id="rId83"/>
    <p:sldId id="338" r:id="rId84"/>
    <p:sldId id="334" r:id="rId85"/>
    <p:sldId id="347" r:id="rId86"/>
    <p:sldId id="288" r:id="rId87"/>
    <p:sldId id="266" r:id="rId88"/>
  </p:sldIdLst>
  <p:sldSz cx="9720263" cy="6480175"/>
  <p:notesSz cx="6888163" cy="100203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1">
          <p15:clr>
            <a:srgbClr val="A4A3A4"/>
          </p15:clr>
        </p15:guide>
        <p15:guide id="2" pos="3061">
          <p15:clr>
            <a:srgbClr val="A4A3A4"/>
          </p15:clr>
        </p15:guide>
      </p15:sldGuideLst>
    </p:ext>
    <p:ext uri="{2D200454-40CA-4A62-9FC3-DE9A4176ACB9}">
      <p15:notesGuideLst xmlns:p15="http://schemas.microsoft.com/office/powerpoint/2012/main">
        <p15:guide id="1" orient="horz" pos="3156" userDrawn="1">
          <p15:clr>
            <a:srgbClr val="A4A3A4"/>
          </p15:clr>
        </p15:guide>
        <p15:guide id="2" pos="2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104" d="100"/>
          <a:sy n="104" d="100"/>
        </p:scale>
        <p:origin x="667" y="91"/>
      </p:cViewPr>
      <p:guideLst>
        <p:guide orient="horz" pos="2041"/>
        <p:guide pos="306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122"/>
    </p:cViewPr>
  </p:sorterViewPr>
  <p:notesViewPr>
    <p:cSldViewPr>
      <p:cViewPr varScale="1">
        <p:scale>
          <a:sx n="48" d="100"/>
          <a:sy n="48" d="100"/>
        </p:scale>
        <p:origin x="-2958" y="-90"/>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handoutMaster" Target="handoutMasters/handout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p:cNvSpPr txBox="1">
            <a:spLocks noGrp="1"/>
          </p:cNvSpPr>
          <p:nvPr>
            <p:ph type="hdr" sz="quarter"/>
          </p:nvPr>
        </p:nvSpPr>
        <p:spPr>
          <a:xfrm>
            <a:off x="0" y="0"/>
            <a:ext cx="2989263" cy="500686"/>
          </a:xfrm>
          <a:prstGeom prst="rect">
            <a:avLst/>
          </a:prstGeom>
          <a:noFill/>
          <a:ln>
            <a:noFill/>
          </a:ln>
        </p:spPr>
        <p:txBody>
          <a:bodyPr vert="horz" wrap="none" lIns="83376" tIns="41688" rIns="83376" bIns="41688" compatLnSpc="0"/>
          <a:lstStyle/>
          <a:p>
            <a:pPr hangingPunct="0">
              <a:defRPr sz="1400"/>
            </a:pPr>
            <a:endParaRPr lang="fr-FR" sz="1300" dirty="0">
              <a:latin typeface="Arial" pitchFamily="18"/>
              <a:ea typeface="Lucida Sans Unicode" pitchFamily="2"/>
              <a:cs typeface="Tahoma" pitchFamily="2"/>
            </a:endParaRPr>
          </a:p>
        </p:txBody>
      </p:sp>
      <p:sp>
        <p:nvSpPr>
          <p:cNvPr id="3" name="Espace réservé de la date 2"/>
          <p:cNvSpPr txBox="1">
            <a:spLocks noGrp="1"/>
          </p:cNvSpPr>
          <p:nvPr>
            <p:ph type="dt" sz="quarter" idx="1"/>
          </p:nvPr>
        </p:nvSpPr>
        <p:spPr>
          <a:xfrm>
            <a:off x="3898868" y="0"/>
            <a:ext cx="2989263" cy="500686"/>
          </a:xfrm>
          <a:prstGeom prst="rect">
            <a:avLst/>
          </a:prstGeom>
          <a:noFill/>
          <a:ln>
            <a:noFill/>
          </a:ln>
        </p:spPr>
        <p:txBody>
          <a:bodyPr vert="horz" wrap="none" lIns="83376" tIns="41688" rIns="83376" bIns="41688" compatLnSpc="0"/>
          <a:lstStyle/>
          <a:p>
            <a:pPr algn="r" hangingPunct="0">
              <a:defRPr sz="1400"/>
            </a:pPr>
            <a:endParaRPr lang="fr-FR" sz="1300" dirty="0">
              <a:latin typeface="Arial" pitchFamily="18"/>
              <a:ea typeface="Lucida Sans Unicode" pitchFamily="2"/>
              <a:cs typeface="Tahoma" pitchFamily="2"/>
            </a:endParaRPr>
          </a:p>
        </p:txBody>
      </p:sp>
      <p:sp>
        <p:nvSpPr>
          <p:cNvPr id="4" name="Espace réservé du pied de page 3"/>
          <p:cNvSpPr txBox="1">
            <a:spLocks noGrp="1"/>
          </p:cNvSpPr>
          <p:nvPr>
            <p:ph type="ftr" sz="quarter" idx="2"/>
          </p:nvPr>
        </p:nvSpPr>
        <p:spPr>
          <a:xfrm>
            <a:off x="0" y="9519452"/>
            <a:ext cx="2989263" cy="500686"/>
          </a:xfrm>
          <a:prstGeom prst="rect">
            <a:avLst/>
          </a:prstGeom>
          <a:noFill/>
          <a:ln>
            <a:noFill/>
          </a:ln>
        </p:spPr>
        <p:txBody>
          <a:bodyPr vert="horz" wrap="none" lIns="83376" tIns="41688" rIns="83376" bIns="41688" anchor="b" compatLnSpc="0"/>
          <a:lstStyle/>
          <a:p>
            <a:pPr hangingPunct="0">
              <a:defRPr sz="1400"/>
            </a:pPr>
            <a:endParaRPr lang="fr-FR" sz="1300" dirty="0">
              <a:latin typeface="Arial" pitchFamily="18"/>
              <a:ea typeface="Lucida Sans Unicode" pitchFamily="2"/>
              <a:cs typeface="Tahoma" pitchFamily="2"/>
            </a:endParaRPr>
          </a:p>
        </p:txBody>
      </p:sp>
      <p:sp>
        <p:nvSpPr>
          <p:cNvPr id="5" name="Espace réservé du numéro de diapositive 4"/>
          <p:cNvSpPr txBox="1">
            <a:spLocks noGrp="1"/>
          </p:cNvSpPr>
          <p:nvPr>
            <p:ph type="sldNum" sz="quarter" idx="3"/>
          </p:nvPr>
        </p:nvSpPr>
        <p:spPr>
          <a:xfrm>
            <a:off x="3898868" y="9519452"/>
            <a:ext cx="2989263" cy="500686"/>
          </a:xfrm>
          <a:prstGeom prst="rect">
            <a:avLst/>
          </a:prstGeom>
          <a:noFill/>
          <a:ln>
            <a:noFill/>
          </a:ln>
        </p:spPr>
        <p:txBody>
          <a:bodyPr vert="horz" wrap="none" lIns="83376" tIns="41688" rIns="83376" bIns="41688" anchor="b" compatLnSpc="0"/>
          <a:lstStyle/>
          <a:p>
            <a:pPr algn="r" hangingPunct="0">
              <a:defRPr sz="1400"/>
            </a:pPr>
            <a:fld id="{515D8BEA-9876-47D2-B4C1-3EF1202258D8}" type="slidenum">
              <a:pPr algn="r" hangingPunct="0">
                <a:defRPr sz="1400"/>
              </a:pPr>
              <a:t>‹N°›</a:t>
            </a:fld>
            <a:endParaRPr lang="fr-FR" sz="1300" dirty="0">
              <a:latin typeface="Arial" pitchFamily="18"/>
              <a:ea typeface="Lucida Sans Unicode" pitchFamily="2"/>
              <a:cs typeface="Tahoma" pitchFamily="2"/>
            </a:endParaRPr>
          </a:p>
        </p:txBody>
      </p:sp>
    </p:spTree>
    <p:extLst>
      <p:ext uri="{BB962C8B-B14F-4D97-AF65-F5344CB8AC3E}">
        <p14:creationId xmlns:p14="http://schemas.microsoft.com/office/powerpoint/2010/main" val="1894879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idx="2"/>
          </p:nvPr>
        </p:nvSpPr>
        <p:spPr>
          <a:xfrm>
            <a:off x="627063" y="762000"/>
            <a:ext cx="5632450" cy="3756025"/>
          </a:xfrm>
          <a:prstGeom prst="rect">
            <a:avLst/>
          </a:prstGeom>
          <a:noFill/>
          <a:ln>
            <a:noFill/>
            <a:prstDash val="solid"/>
          </a:ln>
        </p:spPr>
      </p:sp>
      <p:sp>
        <p:nvSpPr>
          <p:cNvPr id="3" name="Espace réservé des commentaires 2"/>
          <p:cNvSpPr txBox="1">
            <a:spLocks noGrp="1"/>
          </p:cNvSpPr>
          <p:nvPr>
            <p:ph type="body" sz="quarter" idx="3"/>
          </p:nvPr>
        </p:nvSpPr>
        <p:spPr>
          <a:xfrm>
            <a:off x="688846" y="4759557"/>
            <a:ext cx="5510439" cy="4508876"/>
          </a:xfrm>
          <a:prstGeom prst="rect">
            <a:avLst/>
          </a:prstGeom>
          <a:noFill/>
          <a:ln>
            <a:noFill/>
          </a:ln>
        </p:spPr>
        <p:txBody>
          <a:bodyPr lIns="0" tIns="0" rIns="0" bIns="0"/>
          <a:lstStyle/>
          <a:p>
            <a:endParaRPr lang="fr-FR"/>
          </a:p>
        </p:txBody>
      </p:sp>
      <p:sp>
        <p:nvSpPr>
          <p:cNvPr id="4" name="Espace réservé de l'en-tête 3"/>
          <p:cNvSpPr txBox="1">
            <a:spLocks noGrp="1"/>
          </p:cNvSpPr>
          <p:nvPr>
            <p:ph type="hdr" sz="quarter"/>
          </p:nvPr>
        </p:nvSpPr>
        <p:spPr>
          <a:xfrm>
            <a:off x="0" y="0"/>
            <a:ext cx="2989263" cy="500686"/>
          </a:xfrm>
          <a:prstGeom prst="rect">
            <a:avLst/>
          </a:prstGeom>
          <a:noFill/>
          <a:ln>
            <a:noFill/>
          </a:ln>
        </p:spPr>
        <p:txBody>
          <a:bodyPr lIns="0" tIns="0" rIns="0" bIns="0"/>
          <a:lstStyle>
            <a:lvl1pPr lvl="0" rtl="0" hangingPunct="0">
              <a:buNone/>
              <a:tabLst/>
              <a:defRPr lang="fr-FR" sz="1300" kern="1200">
                <a:latin typeface="Times New Roman" pitchFamily="18"/>
                <a:ea typeface="Lucida Sans Unicode" pitchFamily="2"/>
                <a:cs typeface="Tahoma" pitchFamily="2"/>
              </a:defRPr>
            </a:lvl1pPr>
          </a:lstStyle>
          <a:p>
            <a:pPr lvl="0"/>
            <a:endParaRPr lang="fr-FR" dirty="0"/>
          </a:p>
        </p:txBody>
      </p:sp>
      <p:sp>
        <p:nvSpPr>
          <p:cNvPr id="5" name="Espace réservé de la date 4"/>
          <p:cNvSpPr txBox="1">
            <a:spLocks noGrp="1"/>
          </p:cNvSpPr>
          <p:nvPr>
            <p:ph type="dt" idx="1"/>
          </p:nvPr>
        </p:nvSpPr>
        <p:spPr>
          <a:xfrm>
            <a:off x="3898868" y="0"/>
            <a:ext cx="2989263" cy="500686"/>
          </a:xfrm>
          <a:prstGeom prst="rect">
            <a:avLst/>
          </a:prstGeom>
          <a:noFill/>
          <a:ln>
            <a:noFill/>
          </a:ln>
        </p:spPr>
        <p:txBody>
          <a:bodyPr lIns="0" tIns="0" rIns="0" bIns="0"/>
          <a:lstStyle>
            <a:lvl1pPr lvl="0" algn="r" rtl="0" hangingPunct="0">
              <a:buNone/>
              <a:tabLst/>
              <a:defRPr lang="fr-FR" sz="1300" kern="1200">
                <a:latin typeface="Times New Roman" pitchFamily="18"/>
                <a:ea typeface="Lucida Sans Unicode" pitchFamily="2"/>
                <a:cs typeface="Tahoma" pitchFamily="2"/>
              </a:defRPr>
            </a:lvl1pPr>
          </a:lstStyle>
          <a:p>
            <a:pPr lvl="0"/>
            <a:endParaRPr lang="fr-FR" dirty="0"/>
          </a:p>
        </p:txBody>
      </p:sp>
      <p:sp>
        <p:nvSpPr>
          <p:cNvPr id="6" name="Espace réservé du pied de page 5"/>
          <p:cNvSpPr txBox="1">
            <a:spLocks noGrp="1"/>
          </p:cNvSpPr>
          <p:nvPr>
            <p:ph type="ftr" sz="quarter" idx="4"/>
          </p:nvPr>
        </p:nvSpPr>
        <p:spPr>
          <a:xfrm>
            <a:off x="0" y="9519452"/>
            <a:ext cx="2989263" cy="500686"/>
          </a:xfrm>
          <a:prstGeom prst="rect">
            <a:avLst/>
          </a:prstGeom>
          <a:noFill/>
          <a:ln>
            <a:noFill/>
          </a:ln>
        </p:spPr>
        <p:txBody>
          <a:bodyPr lIns="0" tIns="0" rIns="0" bIns="0" anchor="b"/>
          <a:lstStyle>
            <a:lvl1pPr lvl="0" rtl="0" hangingPunct="0">
              <a:buNone/>
              <a:tabLst/>
              <a:defRPr lang="fr-FR" sz="1300" kern="1200">
                <a:latin typeface="Times New Roman" pitchFamily="18"/>
                <a:ea typeface="Lucida Sans Unicode" pitchFamily="2"/>
                <a:cs typeface="Tahoma" pitchFamily="2"/>
              </a:defRPr>
            </a:lvl1pPr>
          </a:lstStyle>
          <a:p>
            <a:pPr lvl="0"/>
            <a:endParaRPr lang="fr-FR" dirty="0"/>
          </a:p>
        </p:txBody>
      </p:sp>
      <p:sp>
        <p:nvSpPr>
          <p:cNvPr id="7" name="Espace réservé du numéro de diapositive 6"/>
          <p:cNvSpPr txBox="1">
            <a:spLocks noGrp="1"/>
          </p:cNvSpPr>
          <p:nvPr>
            <p:ph type="sldNum" sz="quarter" idx="5"/>
          </p:nvPr>
        </p:nvSpPr>
        <p:spPr>
          <a:xfrm>
            <a:off x="3898868" y="9519452"/>
            <a:ext cx="2989263" cy="500686"/>
          </a:xfrm>
          <a:prstGeom prst="rect">
            <a:avLst/>
          </a:prstGeom>
          <a:noFill/>
          <a:ln>
            <a:noFill/>
          </a:ln>
        </p:spPr>
        <p:txBody>
          <a:bodyPr lIns="0" tIns="0" rIns="0" bIns="0" anchor="b"/>
          <a:lstStyle>
            <a:lvl1pPr lvl="0" algn="r" rtl="0" hangingPunct="0">
              <a:buNone/>
              <a:tabLst/>
              <a:defRPr lang="fr-FR" sz="1300" kern="1200">
                <a:latin typeface="Times New Roman" pitchFamily="18"/>
                <a:ea typeface="Lucida Sans Unicode" pitchFamily="2"/>
                <a:cs typeface="Tahoma" pitchFamily="2"/>
              </a:defRPr>
            </a:lvl1pPr>
          </a:lstStyle>
          <a:p>
            <a:pPr lvl="0"/>
            <a:fld id="{FFA687BA-F7B8-4E21-9C35-CA8F28DAAC04}" type="slidenum">
              <a:t>‹N°›</a:t>
            </a:fld>
            <a:endParaRPr lang="fr-FR" dirty="0"/>
          </a:p>
        </p:txBody>
      </p:sp>
    </p:spTree>
    <p:extLst>
      <p:ext uri="{BB962C8B-B14F-4D97-AF65-F5344CB8AC3E}">
        <p14:creationId xmlns:p14="http://schemas.microsoft.com/office/powerpoint/2010/main" val="3640822031"/>
      </p:ext>
    </p:extLst>
  </p:cSld>
  <p:clrMap bg1="lt1" tx1="dk1" bg2="lt2" tx2="dk2" accent1="accent1" accent2="accent2" accent3="accent3" accent4="accent4" accent5="accent5" accent6="accent6" hlink="hlink" folHlink="folHlink"/>
  <p:notesStyle>
    <a:lvl1pPr marL="216000" marR="0" indent="-216000" rtl="0" hangingPunct="0">
      <a:tabLst/>
      <a:defRPr lang="fr-FR" sz="2000" b="0" i="0" u="none" strike="noStrike" kern="1200">
        <a:ln>
          <a:noFill/>
        </a:ln>
        <a:latin typeface="Arial" pitchFamily="18"/>
        <a:cs typeface="Tahoma"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29AA364-97E6-4E0C-9DD8-778B4C52831D}" type="slidenum">
              <a:rPr lang="fr-FR" smtClean="0"/>
              <a:t>10</a:t>
            </a:fld>
            <a:endParaRPr lang="fr-FR"/>
          </a:p>
        </p:txBody>
      </p:sp>
    </p:spTree>
    <p:extLst>
      <p:ext uri="{BB962C8B-B14F-4D97-AF65-F5344CB8AC3E}">
        <p14:creationId xmlns:p14="http://schemas.microsoft.com/office/powerpoint/2010/main" val="4149050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27063" y="762000"/>
            <a:ext cx="5632450" cy="3756025"/>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29AA364-97E6-4E0C-9DD8-778B4C52831D}" type="slidenum">
              <a:rPr lang="fr-FR" smtClean="0"/>
              <a:t>13</a:t>
            </a:fld>
            <a:endParaRPr lang="fr-FR"/>
          </a:p>
        </p:txBody>
      </p:sp>
    </p:spTree>
    <p:extLst>
      <p:ext uri="{BB962C8B-B14F-4D97-AF65-F5344CB8AC3E}">
        <p14:creationId xmlns:p14="http://schemas.microsoft.com/office/powerpoint/2010/main" val="1578110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28663" y="2012950"/>
            <a:ext cx="8262937" cy="1389063"/>
          </a:xfrm>
        </p:spPr>
        <p:txBody>
          <a:bodyPr/>
          <a:lstStyle/>
          <a:p>
            <a:r>
              <a:rPr lang="fr-FR" smtClean="0"/>
              <a:t>Modifiez le style du titre</a:t>
            </a:r>
            <a:endParaRPr lang="fr-FR"/>
          </a:p>
        </p:txBody>
      </p:sp>
      <p:sp>
        <p:nvSpPr>
          <p:cNvPr id="3" name="Sous-titre 2"/>
          <p:cNvSpPr>
            <a:spLocks noGrp="1"/>
          </p:cNvSpPr>
          <p:nvPr>
            <p:ph type="subTitle" idx="1"/>
          </p:nvPr>
        </p:nvSpPr>
        <p:spPr>
          <a:xfrm>
            <a:off x="1457325" y="3671888"/>
            <a:ext cx="6805613" cy="165576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pPr lvl="0"/>
            <a:endParaRPr lang="fr-FR" dirty="0"/>
          </a:p>
        </p:txBody>
      </p:sp>
      <p:sp>
        <p:nvSpPr>
          <p:cNvPr id="5" name="Espace réservé du pied de page 4"/>
          <p:cNvSpPr>
            <a:spLocks noGrp="1"/>
          </p:cNvSpPr>
          <p:nvPr>
            <p:ph type="ftr" sz="quarter" idx="11"/>
          </p:nvPr>
        </p:nvSpPr>
        <p:spPr/>
        <p:txBody>
          <a:bodyPr/>
          <a:lstStyle/>
          <a:p>
            <a:pPr lvl="0"/>
            <a:endParaRPr lang="fr-FR" dirty="0"/>
          </a:p>
        </p:txBody>
      </p:sp>
      <p:sp>
        <p:nvSpPr>
          <p:cNvPr id="6" name="Espace réservé du numéro de diapositive 5"/>
          <p:cNvSpPr>
            <a:spLocks noGrp="1"/>
          </p:cNvSpPr>
          <p:nvPr>
            <p:ph type="sldNum" sz="quarter" idx="12"/>
          </p:nvPr>
        </p:nvSpPr>
        <p:spPr/>
        <p:txBody>
          <a:bodyPr/>
          <a:lstStyle/>
          <a:p>
            <a:pPr lvl="0"/>
            <a:fld id="{73EAB834-2AFF-4747-A171-C4809CF857A2}" type="slidenum">
              <a:t>‹N°›</a:t>
            </a:fld>
            <a:endParaRPr lang="fr-FR" dirty="0"/>
          </a:p>
        </p:txBody>
      </p:sp>
    </p:spTree>
    <p:extLst>
      <p:ext uri="{BB962C8B-B14F-4D97-AF65-F5344CB8AC3E}">
        <p14:creationId xmlns:p14="http://schemas.microsoft.com/office/powerpoint/2010/main" val="1426605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pPr lvl="0"/>
            <a:endParaRPr lang="fr-FR" dirty="0"/>
          </a:p>
        </p:txBody>
      </p:sp>
      <p:sp>
        <p:nvSpPr>
          <p:cNvPr id="5" name="Espace réservé du pied de page 4"/>
          <p:cNvSpPr>
            <a:spLocks noGrp="1"/>
          </p:cNvSpPr>
          <p:nvPr>
            <p:ph type="ftr" sz="quarter" idx="11"/>
          </p:nvPr>
        </p:nvSpPr>
        <p:spPr/>
        <p:txBody>
          <a:bodyPr/>
          <a:lstStyle/>
          <a:p>
            <a:pPr lvl="0"/>
            <a:endParaRPr lang="fr-FR" dirty="0"/>
          </a:p>
        </p:txBody>
      </p:sp>
      <p:sp>
        <p:nvSpPr>
          <p:cNvPr id="6" name="Espace réservé du numéro de diapositive 5"/>
          <p:cNvSpPr>
            <a:spLocks noGrp="1"/>
          </p:cNvSpPr>
          <p:nvPr>
            <p:ph type="sldNum" sz="quarter" idx="12"/>
          </p:nvPr>
        </p:nvSpPr>
        <p:spPr/>
        <p:txBody>
          <a:bodyPr/>
          <a:lstStyle/>
          <a:p>
            <a:pPr lvl="0"/>
            <a:fld id="{1F370965-9E7A-42A0-8F7D-F9A687E6DDF0}" type="slidenum">
              <a:t>‹N°›</a:t>
            </a:fld>
            <a:endParaRPr lang="fr-FR" dirty="0"/>
          </a:p>
        </p:txBody>
      </p:sp>
    </p:spTree>
    <p:extLst>
      <p:ext uri="{BB962C8B-B14F-4D97-AF65-F5344CB8AC3E}">
        <p14:creationId xmlns:p14="http://schemas.microsoft.com/office/powerpoint/2010/main" val="3881203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46913" y="258763"/>
            <a:ext cx="2185987" cy="55340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85775" y="258763"/>
            <a:ext cx="6408738" cy="55340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pPr lvl="0"/>
            <a:endParaRPr lang="fr-FR" dirty="0"/>
          </a:p>
        </p:txBody>
      </p:sp>
      <p:sp>
        <p:nvSpPr>
          <p:cNvPr id="5" name="Espace réservé du pied de page 4"/>
          <p:cNvSpPr>
            <a:spLocks noGrp="1"/>
          </p:cNvSpPr>
          <p:nvPr>
            <p:ph type="ftr" sz="quarter" idx="11"/>
          </p:nvPr>
        </p:nvSpPr>
        <p:spPr/>
        <p:txBody>
          <a:bodyPr/>
          <a:lstStyle/>
          <a:p>
            <a:pPr lvl="0"/>
            <a:endParaRPr lang="fr-FR" dirty="0"/>
          </a:p>
        </p:txBody>
      </p:sp>
      <p:sp>
        <p:nvSpPr>
          <p:cNvPr id="6" name="Espace réservé du numéro de diapositive 5"/>
          <p:cNvSpPr>
            <a:spLocks noGrp="1"/>
          </p:cNvSpPr>
          <p:nvPr>
            <p:ph type="sldNum" sz="quarter" idx="12"/>
          </p:nvPr>
        </p:nvSpPr>
        <p:spPr/>
        <p:txBody>
          <a:bodyPr/>
          <a:lstStyle/>
          <a:p>
            <a:pPr lvl="0"/>
            <a:fld id="{37B95EE8-E697-499D-812A-18C9F1197221}" type="slidenum">
              <a:t>‹N°›</a:t>
            </a:fld>
            <a:endParaRPr lang="fr-FR" dirty="0"/>
          </a:p>
        </p:txBody>
      </p:sp>
    </p:spTree>
    <p:extLst>
      <p:ext uri="{BB962C8B-B14F-4D97-AF65-F5344CB8AC3E}">
        <p14:creationId xmlns:p14="http://schemas.microsoft.com/office/powerpoint/2010/main" val="3331453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28663" y="2012950"/>
            <a:ext cx="8262937" cy="1389063"/>
          </a:xfrm>
        </p:spPr>
        <p:txBody>
          <a:bodyPr/>
          <a:lstStyle/>
          <a:p>
            <a:r>
              <a:rPr lang="fr-FR" smtClean="0"/>
              <a:t>Modifiez le style du titre</a:t>
            </a:r>
            <a:endParaRPr lang="fr-FR"/>
          </a:p>
        </p:txBody>
      </p:sp>
      <p:sp>
        <p:nvSpPr>
          <p:cNvPr id="3" name="Sous-titre 2"/>
          <p:cNvSpPr>
            <a:spLocks noGrp="1"/>
          </p:cNvSpPr>
          <p:nvPr>
            <p:ph type="subTitle" idx="1"/>
          </p:nvPr>
        </p:nvSpPr>
        <p:spPr>
          <a:xfrm>
            <a:off x="1457325" y="3671888"/>
            <a:ext cx="6805613" cy="165576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4AEAB7D-7785-4F07-AEF5-8F4AA050BF28}" type="datetimeFigureOut">
              <a:rPr lang="fr-FR" smtClean="0"/>
              <a:t>24/04/2017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3757205D-B8A0-4FCE-9E5D-31F157CA8E2B}" type="slidenum">
              <a:rPr lang="fr-FR" smtClean="0"/>
              <a:t>‹N°›</a:t>
            </a:fld>
            <a:endParaRPr lang="fr-FR" dirty="0"/>
          </a:p>
        </p:txBody>
      </p:sp>
    </p:spTree>
    <p:extLst>
      <p:ext uri="{BB962C8B-B14F-4D97-AF65-F5344CB8AC3E}">
        <p14:creationId xmlns:p14="http://schemas.microsoft.com/office/powerpoint/2010/main" val="598697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4AEAB7D-7785-4F07-AEF5-8F4AA050BF28}" type="datetimeFigureOut">
              <a:rPr lang="fr-FR" smtClean="0"/>
              <a:t>24/04/2017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3757205D-B8A0-4FCE-9E5D-31F157CA8E2B}" type="slidenum">
              <a:rPr lang="fr-FR" smtClean="0"/>
              <a:t>‹N°›</a:t>
            </a:fld>
            <a:endParaRPr lang="fr-FR" dirty="0"/>
          </a:p>
        </p:txBody>
      </p:sp>
    </p:spTree>
    <p:extLst>
      <p:ext uri="{BB962C8B-B14F-4D97-AF65-F5344CB8AC3E}">
        <p14:creationId xmlns:p14="http://schemas.microsoft.com/office/powerpoint/2010/main" val="2069600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68350" y="4164013"/>
            <a:ext cx="8261350" cy="1287462"/>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68350" y="2746375"/>
            <a:ext cx="8261350" cy="14176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4AEAB7D-7785-4F07-AEF5-8F4AA050BF28}" type="datetimeFigureOut">
              <a:rPr lang="fr-FR" smtClean="0"/>
              <a:t>24/04/2017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3757205D-B8A0-4FCE-9E5D-31F157CA8E2B}" type="slidenum">
              <a:rPr lang="fr-FR" smtClean="0"/>
              <a:t>‹N°›</a:t>
            </a:fld>
            <a:endParaRPr lang="fr-FR" dirty="0"/>
          </a:p>
        </p:txBody>
      </p:sp>
    </p:spTree>
    <p:extLst>
      <p:ext uri="{BB962C8B-B14F-4D97-AF65-F5344CB8AC3E}">
        <p14:creationId xmlns:p14="http://schemas.microsoft.com/office/powerpoint/2010/main" val="574827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85775" y="1511300"/>
            <a:ext cx="4297363"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935538" y="1511300"/>
            <a:ext cx="4298950"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4AEAB7D-7785-4F07-AEF5-8F4AA050BF28}" type="datetimeFigureOut">
              <a:rPr lang="fr-FR" smtClean="0"/>
              <a:t>24/04/2017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3757205D-B8A0-4FCE-9E5D-31F157CA8E2B}" type="slidenum">
              <a:rPr lang="fr-FR" smtClean="0"/>
              <a:t>‹N°›</a:t>
            </a:fld>
            <a:endParaRPr lang="fr-FR" dirty="0"/>
          </a:p>
        </p:txBody>
      </p:sp>
    </p:spTree>
    <p:extLst>
      <p:ext uri="{BB962C8B-B14F-4D97-AF65-F5344CB8AC3E}">
        <p14:creationId xmlns:p14="http://schemas.microsoft.com/office/powerpoint/2010/main" val="2620449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85775" y="1450975"/>
            <a:ext cx="4295775"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85775" y="2055813"/>
            <a:ext cx="4295775"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937125" y="1450975"/>
            <a:ext cx="4297363"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937125" y="2055813"/>
            <a:ext cx="4297363"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4AEAB7D-7785-4F07-AEF5-8F4AA050BF28}" type="datetimeFigureOut">
              <a:rPr lang="fr-FR" smtClean="0"/>
              <a:t>24/04/2017</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3757205D-B8A0-4FCE-9E5D-31F157CA8E2B}" type="slidenum">
              <a:rPr lang="fr-FR" smtClean="0"/>
              <a:t>‹N°›</a:t>
            </a:fld>
            <a:endParaRPr lang="fr-FR" dirty="0"/>
          </a:p>
        </p:txBody>
      </p:sp>
    </p:spTree>
    <p:extLst>
      <p:ext uri="{BB962C8B-B14F-4D97-AF65-F5344CB8AC3E}">
        <p14:creationId xmlns:p14="http://schemas.microsoft.com/office/powerpoint/2010/main" val="2134324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4AEAB7D-7785-4F07-AEF5-8F4AA050BF28}" type="datetimeFigureOut">
              <a:rPr lang="fr-FR" smtClean="0"/>
              <a:t>24/04/2017</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3757205D-B8A0-4FCE-9E5D-31F157CA8E2B}" type="slidenum">
              <a:rPr lang="fr-FR" smtClean="0"/>
              <a:t>‹N°›</a:t>
            </a:fld>
            <a:endParaRPr lang="fr-FR" dirty="0"/>
          </a:p>
        </p:txBody>
      </p:sp>
    </p:spTree>
    <p:extLst>
      <p:ext uri="{BB962C8B-B14F-4D97-AF65-F5344CB8AC3E}">
        <p14:creationId xmlns:p14="http://schemas.microsoft.com/office/powerpoint/2010/main" val="1393271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4AEAB7D-7785-4F07-AEF5-8F4AA050BF28}" type="datetimeFigureOut">
              <a:rPr lang="fr-FR" smtClean="0"/>
              <a:t>24/04/2017</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3757205D-B8A0-4FCE-9E5D-31F157CA8E2B}" type="slidenum">
              <a:rPr lang="fr-FR" smtClean="0"/>
              <a:t>‹N°›</a:t>
            </a:fld>
            <a:endParaRPr lang="fr-FR" dirty="0"/>
          </a:p>
        </p:txBody>
      </p:sp>
    </p:spTree>
    <p:extLst>
      <p:ext uri="{BB962C8B-B14F-4D97-AF65-F5344CB8AC3E}">
        <p14:creationId xmlns:p14="http://schemas.microsoft.com/office/powerpoint/2010/main" val="2936552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85775" y="258763"/>
            <a:ext cx="3198813" cy="1096962"/>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800475" y="258763"/>
            <a:ext cx="5434013"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85775" y="1355725"/>
            <a:ext cx="3198813"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4AEAB7D-7785-4F07-AEF5-8F4AA050BF28}" type="datetimeFigureOut">
              <a:rPr lang="fr-FR" smtClean="0"/>
              <a:t>24/04/2017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3757205D-B8A0-4FCE-9E5D-31F157CA8E2B}" type="slidenum">
              <a:rPr lang="fr-FR" smtClean="0"/>
              <a:t>‹N°›</a:t>
            </a:fld>
            <a:endParaRPr lang="fr-FR" dirty="0"/>
          </a:p>
        </p:txBody>
      </p:sp>
    </p:spTree>
    <p:extLst>
      <p:ext uri="{BB962C8B-B14F-4D97-AF65-F5344CB8AC3E}">
        <p14:creationId xmlns:p14="http://schemas.microsoft.com/office/powerpoint/2010/main" val="3070551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pPr lvl="0"/>
            <a:endParaRPr lang="fr-FR" dirty="0"/>
          </a:p>
        </p:txBody>
      </p:sp>
      <p:sp>
        <p:nvSpPr>
          <p:cNvPr id="5" name="Espace réservé du pied de page 4"/>
          <p:cNvSpPr>
            <a:spLocks noGrp="1"/>
          </p:cNvSpPr>
          <p:nvPr>
            <p:ph type="ftr" sz="quarter" idx="11"/>
          </p:nvPr>
        </p:nvSpPr>
        <p:spPr/>
        <p:txBody>
          <a:bodyPr/>
          <a:lstStyle/>
          <a:p>
            <a:pPr lvl="0"/>
            <a:endParaRPr lang="fr-FR" dirty="0"/>
          </a:p>
        </p:txBody>
      </p:sp>
      <p:sp>
        <p:nvSpPr>
          <p:cNvPr id="6" name="Espace réservé du numéro de diapositive 5"/>
          <p:cNvSpPr>
            <a:spLocks noGrp="1"/>
          </p:cNvSpPr>
          <p:nvPr>
            <p:ph type="sldNum" sz="quarter" idx="12"/>
          </p:nvPr>
        </p:nvSpPr>
        <p:spPr/>
        <p:txBody>
          <a:bodyPr/>
          <a:lstStyle/>
          <a:p>
            <a:pPr lvl="0"/>
            <a:fld id="{C0AFAEB5-0C02-4F32-B4F5-562D82CB584A}" type="slidenum">
              <a:t>‹N°›</a:t>
            </a:fld>
            <a:endParaRPr lang="fr-FR" dirty="0"/>
          </a:p>
        </p:txBody>
      </p:sp>
    </p:spTree>
    <p:extLst>
      <p:ext uri="{BB962C8B-B14F-4D97-AF65-F5344CB8AC3E}">
        <p14:creationId xmlns:p14="http://schemas.microsoft.com/office/powerpoint/2010/main" val="2273073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05000" y="4535488"/>
            <a:ext cx="5832475" cy="536575"/>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905000" y="579438"/>
            <a:ext cx="58324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905000" y="5072063"/>
            <a:ext cx="58324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4AEAB7D-7785-4F07-AEF5-8F4AA050BF28}" type="datetimeFigureOut">
              <a:rPr lang="fr-FR" smtClean="0"/>
              <a:t>24/04/2017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3757205D-B8A0-4FCE-9E5D-31F157CA8E2B}" type="slidenum">
              <a:rPr lang="fr-FR" smtClean="0"/>
              <a:t>‹N°›</a:t>
            </a:fld>
            <a:endParaRPr lang="fr-FR" dirty="0"/>
          </a:p>
        </p:txBody>
      </p:sp>
    </p:spTree>
    <p:extLst>
      <p:ext uri="{BB962C8B-B14F-4D97-AF65-F5344CB8AC3E}">
        <p14:creationId xmlns:p14="http://schemas.microsoft.com/office/powerpoint/2010/main" val="258505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4AEAB7D-7785-4F07-AEF5-8F4AA050BF28}" type="datetimeFigureOut">
              <a:rPr lang="fr-FR" smtClean="0"/>
              <a:t>24/04/2017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3757205D-B8A0-4FCE-9E5D-31F157CA8E2B}" type="slidenum">
              <a:rPr lang="fr-FR" smtClean="0"/>
              <a:t>‹N°›</a:t>
            </a:fld>
            <a:endParaRPr lang="fr-FR" dirty="0"/>
          </a:p>
        </p:txBody>
      </p:sp>
    </p:spTree>
    <p:extLst>
      <p:ext uri="{BB962C8B-B14F-4D97-AF65-F5344CB8AC3E}">
        <p14:creationId xmlns:p14="http://schemas.microsoft.com/office/powerpoint/2010/main" val="3967318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48500" y="258763"/>
            <a:ext cx="2185988" cy="5529262"/>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85775" y="258763"/>
            <a:ext cx="6410325" cy="55292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4AEAB7D-7785-4F07-AEF5-8F4AA050BF28}" type="datetimeFigureOut">
              <a:rPr lang="fr-FR" smtClean="0"/>
              <a:t>24/04/2017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3757205D-B8A0-4FCE-9E5D-31F157CA8E2B}" type="slidenum">
              <a:rPr lang="fr-FR" smtClean="0"/>
              <a:t>‹N°›</a:t>
            </a:fld>
            <a:endParaRPr lang="fr-FR" dirty="0"/>
          </a:p>
        </p:txBody>
      </p:sp>
    </p:spTree>
    <p:extLst>
      <p:ext uri="{BB962C8B-B14F-4D97-AF65-F5344CB8AC3E}">
        <p14:creationId xmlns:p14="http://schemas.microsoft.com/office/powerpoint/2010/main" val="567670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68350" y="4164013"/>
            <a:ext cx="8261350" cy="1287462"/>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68350" y="2746375"/>
            <a:ext cx="8261350" cy="14176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pPr lvl="0"/>
            <a:endParaRPr lang="fr-FR" dirty="0"/>
          </a:p>
        </p:txBody>
      </p:sp>
      <p:sp>
        <p:nvSpPr>
          <p:cNvPr id="5" name="Espace réservé du pied de page 4"/>
          <p:cNvSpPr>
            <a:spLocks noGrp="1"/>
          </p:cNvSpPr>
          <p:nvPr>
            <p:ph type="ftr" sz="quarter" idx="11"/>
          </p:nvPr>
        </p:nvSpPr>
        <p:spPr/>
        <p:txBody>
          <a:bodyPr/>
          <a:lstStyle/>
          <a:p>
            <a:pPr lvl="0"/>
            <a:endParaRPr lang="fr-FR" dirty="0"/>
          </a:p>
        </p:txBody>
      </p:sp>
      <p:sp>
        <p:nvSpPr>
          <p:cNvPr id="6" name="Espace réservé du numéro de diapositive 5"/>
          <p:cNvSpPr>
            <a:spLocks noGrp="1"/>
          </p:cNvSpPr>
          <p:nvPr>
            <p:ph type="sldNum" sz="quarter" idx="12"/>
          </p:nvPr>
        </p:nvSpPr>
        <p:spPr/>
        <p:txBody>
          <a:bodyPr/>
          <a:lstStyle/>
          <a:p>
            <a:pPr lvl="0"/>
            <a:fld id="{64E25CAF-5B77-4971-ABB4-099FBCA01C64}" type="slidenum">
              <a:t>‹N°›</a:t>
            </a:fld>
            <a:endParaRPr lang="fr-FR" dirty="0"/>
          </a:p>
        </p:txBody>
      </p:sp>
    </p:spTree>
    <p:extLst>
      <p:ext uri="{BB962C8B-B14F-4D97-AF65-F5344CB8AC3E}">
        <p14:creationId xmlns:p14="http://schemas.microsoft.com/office/powerpoint/2010/main" val="506575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85775" y="1516063"/>
            <a:ext cx="4297363"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935538" y="1516063"/>
            <a:ext cx="4297362"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pPr lvl="0"/>
            <a:endParaRPr lang="fr-FR" dirty="0"/>
          </a:p>
        </p:txBody>
      </p:sp>
      <p:sp>
        <p:nvSpPr>
          <p:cNvPr id="6" name="Espace réservé du pied de page 5"/>
          <p:cNvSpPr>
            <a:spLocks noGrp="1"/>
          </p:cNvSpPr>
          <p:nvPr>
            <p:ph type="ftr" sz="quarter" idx="11"/>
          </p:nvPr>
        </p:nvSpPr>
        <p:spPr/>
        <p:txBody>
          <a:bodyPr/>
          <a:lstStyle/>
          <a:p>
            <a:pPr lvl="0"/>
            <a:endParaRPr lang="fr-FR" dirty="0"/>
          </a:p>
        </p:txBody>
      </p:sp>
      <p:sp>
        <p:nvSpPr>
          <p:cNvPr id="7" name="Espace réservé du numéro de diapositive 6"/>
          <p:cNvSpPr>
            <a:spLocks noGrp="1"/>
          </p:cNvSpPr>
          <p:nvPr>
            <p:ph type="sldNum" sz="quarter" idx="12"/>
          </p:nvPr>
        </p:nvSpPr>
        <p:spPr/>
        <p:txBody>
          <a:bodyPr/>
          <a:lstStyle/>
          <a:p>
            <a:pPr lvl="0"/>
            <a:fld id="{ACB2CE0F-DFEB-4F2D-BEC7-AF31ACF3955F}" type="slidenum">
              <a:t>‹N°›</a:t>
            </a:fld>
            <a:endParaRPr lang="fr-FR" dirty="0"/>
          </a:p>
        </p:txBody>
      </p:sp>
    </p:spTree>
    <p:extLst>
      <p:ext uri="{BB962C8B-B14F-4D97-AF65-F5344CB8AC3E}">
        <p14:creationId xmlns:p14="http://schemas.microsoft.com/office/powerpoint/2010/main" val="2067146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85775" y="258763"/>
            <a:ext cx="8748713" cy="1081087"/>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85775" y="1450975"/>
            <a:ext cx="4295775"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85775" y="2055813"/>
            <a:ext cx="4295775"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937125" y="1450975"/>
            <a:ext cx="4297363"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937125" y="2055813"/>
            <a:ext cx="4297363"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pPr lvl="0"/>
            <a:endParaRPr lang="fr-FR" dirty="0"/>
          </a:p>
        </p:txBody>
      </p:sp>
      <p:sp>
        <p:nvSpPr>
          <p:cNvPr id="8" name="Espace réservé du pied de page 7"/>
          <p:cNvSpPr>
            <a:spLocks noGrp="1"/>
          </p:cNvSpPr>
          <p:nvPr>
            <p:ph type="ftr" sz="quarter" idx="11"/>
          </p:nvPr>
        </p:nvSpPr>
        <p:spPr/>
        <p:txBody>
          <a:bodyPr/>
          <a:lstStyle/>
          <a:p>
            <a:pPr lvl="0"/>
            <a:endParaRPr lang="fr-FR" dirty="0"/>
          </a:p>
        </p:txBody>
      </p:sp>
      <p:sp>
        <p:nvSpPr>
          <p:cNvPr id="9" name="Espace réservé du numéro de diapositive 8"/>
          <p:cNvSpPr>
            <a:spLocks noGrp="1"/>
          </p:cNvSpPr>
          <p:nvPr>
            <p:ph type="sldNum" sz="quarter" idx="12"/>
          </p:nvPr>
        </p:nvSpPr>
        <p:spPr/>
        <p:txBody>
          <a:bodyPr/>
          <a:lstStyle/>
          <a:p>
            <a:pPr lvl="0"/>
            <a:fld id="{B6639750-2D0E-4309-B4B4-28C2E2EDC9D6}" type="slidenum">
              <a:t>‹N°›</a:t>
            </a:fld>
            <a:endParaRPr lang="fr-FR" dirty="0"/>
          </a:p>
        </p:txBody>
      </p:sp>
    </p:spTree>
    <p:extLst>
      <p:ext uri="{BB962C8B-B14F-4D97-AF65-F5344CB8AC3E}">
        <p14:creationId xmlns:p14="http://schemas.microsoft.com/office/powerpoint/2010/main" val="4052779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pPr lvl="0"/>
            <a:endParaRPr lang="fr-FR" dirty="0"/>
          </a:p>
        </p:txBody>
      </p:sp>
      <p:sp>
        <p:nvSpPr>
          <p:cNvPr id="4" name="Espace réservé du pied de page 3"/>
          <p:cNvSpPr>
            <a:spLocks noGrp="1"/>
          </p:cNvSpPr>
          <p:nvPr>
            <p:ph type="ftr" sz="quarter" idx="11"/>
          </p:nvPr>
        </p:nvSpPr>
        <p:spPr/>
        <p:txBody>
          <a:bodyPr/>
          <a:lstStyle/>
          <a:p>
            <a:pPr lvl="0"/>
            <a:endParaRPr lang="fr-FR" dirty="0"/>
          </a:p>
        </p:txBody>
      </p:sp>
      <p:sp>
        <p:nvSpPr>
          <p:cNvPr id="5" name="Espace réservé du numéro de diapositive 4"/>
          <p:cNvSpPr>
            <a:spLocks noGrp="1"/>
          </p:cNvSpPr>
          <p:nvPr>
            <p:ph type="sldNum" sz="quarter" idx="12"/>
          </p:nvPr>
        </p:nvSpPr>
        <p:spPr/>
        <p:txBody>
          <a:bodyPr/>
          <a:lstStyle/>
          <a:p>
            <a:pPr lvl="0"/>
            <a:fld id="{C67E83AB-9BE3-4364-B04D-A0F09A443506}" type="slidenum">
              <a:t>‹N°›</a:t>
            </a:fld>
            <a:endParaRPr lang="fr-FR" dirty="0"/>
          </a:p>
        </p:txBody>
      </p:sp>
    </p:spTree>
    <p:extLst>
      <p:ext uri="{BB962C8B-B14F-4D97-AF65-F5344CB8AC3E}">
        <p14:creationId xmlns:p14="http://schemas.microsoft.com/office/powerpoint/2010/main" val="26099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lvl="0"/>
            <a:endParaRPr lang="fr-FR" dirty="0"/>
          </a:p>
        </p:txBody>
      </p:sp>
      <p:sp>
        <p:nvSpPr>
          <p:cNvPr id="3" name="Espace réservé du pied de page 2"/>
          <p:cNvSpPr>
            <a:spLocks noGrp="1"/>
          </p:cNvSpPr>
          <p:nvPr>
            <p:ph type="ftr" sz="quarter" idx="11"/>
          </p:nvPr>
        </p:nvSpPr>
        <p:spPr/>
        <p:txBody>
          <a:bodyPr/>
          <a:lstStyle/>
          <a:p>
            <a:pPr lvl="0"/>
            <a:endParaRPr lang="fr-FR" dirty="0"/>
          </a:p>
        </p:txBody>
      </p:sp>
      <p:sp>
        <p:nvSpPr>
          <p:cNvPr id="4" name="Espace réservé du numéro de diapositive 3"/>
          <p:cNvSpPr>
            <a:spLocks noGrp="1"/>
          </p:cNvSpPr>
          <p:nvPr>
            <p:ph type="sldNum" sz="quarter" idx="12"/>
          </p:nvPr>
        </p:nvSpPr>
        <p:spPr/>
        <p:txBody>
          <a:bodyPr/>
          <a:lstStyle/>
          <a:p>
            <a:pPr lvl="0"/>
            <a:fld id="{D88236C0-2421-4C95-98D0-2978D56D5356}" type="slidenum">
              <a:t>‹N°›</a:t>
            </a:fld>
            <a:endParaRPr lang="fr-FR" dirty="0"/>
          </a:p>
        </p:txBody>
      </p:sp>
    </p:spTree>
    <p:extLst>
      <p:ext uri="{BB962C8B-B14F-4D97-AF65-F5344CB8AC3E}">
        <p14:creationId xmlns:p14="http://schemas.microsoft.com/office/powerpoint/2010/main" val="2579714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85775" y="258763"/>
            <a:ext cx="3198813" cy="1096962"/>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800475" y="258763"/>
            <a:ext cx="5434013"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85775" y="1355725"/>
            <a:ext cx="3198813"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pPr lvl="0"/>
            <a:endParaRPr lang="fr-FR" dirty="0"/>
          </a:p>
        </p:txBody>
      </p:sp>
      <p:sp>
        <p:nvSpPr>
          <p:cNvPr id="6" name="Espace réservé du pied de page 5"/>
          <p:cNvSpPr>
            <a:spLocks noGrp="1"/>
          </p:cNvSpPr>
          <p:nvPr>
            <p:ph type="ftr" sz="quarter" idx="11"/>
          </p:nvPr>
        </p:nvSpPr>
        <p:spPr/>
        <p:txBody>
          <a:bodyPr/>
          <a:lstStyle/>
          <a:p>
            <a:pPr lvl="0"/>
            <a:endParaRPr lang="fr-FR" dirty="0"/>
          </a:p>
        </p:txBody>
      </p:sp>
      <p:sp>
        <p:nvSpPr>
          <p:cNvPr id="7" name="Espace réservé du numéro de diapositive 6"/>
          <p:cNvSpPr>
            <a:spLocks noGrp="1"/>
          </p:cNvSpPr>
          <p:nvPr>
            <p:ph type="sldNum" sz="quarter" idx="12"/>
          </p:nvPr>
        </p:nvSpPr>
        <p:spPr/>
        <p:txBody>
          <a:bodyPr/>
          <a:lstStyle/>
          <a:p>
            <a:pPr lvl="0"/>
            <a:fld id="{37E12F02-F86F-430C-9095-C79D006BF0CA}" type="slidenum">
              <a:t>‹N°›</a:t>
            </a:fld>
            <a:endParaRPr lang="fr-FR" dirty="0"/>
          </a:p>
        </p:txBody>
      </p:sp>
    </p:spTree>
    <p:extLst>
      <p:ext uri="{BB962C8B-B14F-4D97-AF65-F5344CB8AC3E}">
        <p14:creationId xmlns:p14="http://schemas.microsoft.com/office/powerpoint/2010/main" val="1290583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05000" y="4535488"/>
            <a:ext cx="5832475" cy="536575"/>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905000" y="579438"/>
            <a:ext cx="58324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905000" y="5072063"/>
            <a:ext cx="58324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pPr lvl="0"/>
            <a:endParaRPr lang="fr-FR" dirty="0"/>
          </a:p>
        </p:txBody>
      </p:sp>
      <p:sp>
        <p:nvSpPr>
          <p:cNvPr id="6" name="Espace réservé du pied de page 5"/>
          <p:cNvSpPr>
            <a:spLocks noGrp="1"/>
          </p:cNvSpPr>
          <p:nvPr>
            <p:ph type="ftr" sz="quarter" idx="11"/>
          </p:nvPr>
        </p:nvSpPr>
        <p:spPr/>
        <p:txBody>
          <a:bodyPr/>
          <a:lstStyle/>
          <a:p>
            <a:pPr lvl="0"/>
            <a:endParaRPr lang="fr-FR" dirty="0"/>
          </a:p>
        </p:txBody>
      </p:sp>
      <p:sp>
        <p:nvSpPr>
          <p:cNvPr id="7" name="Espace réservé du numéro de diapositive 6"/>
          <p:cNvSpPr>
            <a:spLocks noGrp="1"/>
          </p:cNvSpPr>
          <p:nvPr>
            <p:ph type="sldNum" sz="quarter" idx="12"/>
          </p:nvPr>
        </p:nvSpPr>
        <p:spPr/>
        <p:txBody>
          <a:bodyPr/>
          <a:lstStyle/>
          <a:p>
            <a:pPr lvl="0"/>
            <a:fld id="{BD20B1D8-EE4C-42A1-BEC1-D0FC80D68C8F}" type="slidenum">
              <a:t>‹N°›</a:t>
            </a:fld>
            <a:endParaRPr lang="fr-FR" dirty="0"/>
          </a:p>
        </p:txBody>
      </p:sp>
    </p:spTree>
    <p:extLst>
      <p:ext uri="{BB962C8B-B14F-4D97-AF65-F5344CB8AC3E}">
        <p14:creationId xmlns:p14="http://schemas.microsoft.com/office/powerpoint/2010/main" val="3726363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titre 1"/>
          <p:cNvSpPr txBox="1">
            <a:spLocks noGrp="1"/>
          </p:cNvSpPr>
          <p:nvPr>
            <p:ph type="title"/>
          </p:nvPr>
        </p:nvSpPr>
        <p:spPr>
          <a:xfrm>
            <a:off x="486000" y="258120"/>
            <a:ext cx="8747640" cy="108180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r-FR"/>
          </a:p>
        </p:txBody>
      </p:sp>
      <p:sp>
        <p:nvSpPr>
          <p:cNvPr id="3" name="Espace réservé du texte 2"/>
          <p:cNvSpPr txBox="1">
            <a:spLocks noGrp="1"/>
          </p:cNvSpPr>
          <p:nvPr>
            <p:ph type="body" idx="1"/>
          </p:nvPr>
        </p:nvSpPr>
        <p:spPr>
          <a:xfrm>
            <a:off x="486000" y="1516320"/>
            <a:ext cx="8747640" cy="4276440"/>
          </a:xfrm>
          <a:prstGeom prst="rect">
            <a:avLst/>
          </a:prstGeom>
          <a:noFill/>
          <a:ln>
            <a:noFill/>
          </a:ln>
        </p:spPr>
        <p:txBody>
          <a:bodyPr lIns="0" tIns="0" rIns="0" bIns="0"/>
          <a:lstStyle>
            <a:defPPr marL="432000" lvl="0" indent="-324000">
              <a:spcBef>
                <a:spcPts val="0"/>
              </a:spcBef>
              <a:spcAft>
                <a:spcPts val="1417"/>
              </a:spcAft>
              <a:buSzPct val="45000"/>
              <a:buFont typeface="StarSymbol"/>
              <a:buNone/>
              <a:defRPr lang="fr-FR" sz="3200" b="0" i="0" u="none" strike="noStrike" kern="1200">
                <a:ln>
                  <a:noFill/>
                </a:ln>
                <a:latin typeface="Arial" pitchFamily="18"/>
                <a:ea typeface="Lucida Sans Unicode" pitchFamily="2"/>
                <a:cs typeface="Tahoma" pitchFamily="2"/>
              </a:defRPr>
            </a:defPPr>
            <a:lvl1pPr marL="432000" lvl="0" indent="-324000">
              <a:spcBef>
                <a:spcPts val="0"/>
              </a:spcBef>
              <a:spcAft>
                <a:spcPts val="1417"/>
              </a:spcAft>
              <a:buSzPct val="45000"/>
              <a:buFont typeface="StarSymbol"/>
              <a:buChar char="●"/>
              <a:defRPr lang="fr-FR" sz="3200" b="0" i="0" u="none" strike="noStrike" kern="1200">
                <a:ln>
                  <a:noFill/>
                </a:ln>
                <a:latin typeface="Arial" pitchFamily="18"/>
                <a:ea typeface="Lucida Sans Unicode" pitchFamily="2"/>
                <a:cs typeface="Tahoma" pitchFamily="2"/>
              </a:defRPr>
            </a:lvl1pPr>
            <a:lvl2pPr marL="864000" lvl="1" indent="-324000">
              <a:spcBef>
                <a:spcPts val="0"/>
              </a:spcBef>
              <a:spcAft>
                <a:spcPts val="1134"/>
              </a:spcAft>
              <a:buSzPct val="45000"/>
              <a:buFont typeface="StarSymbol"/>
              <a:buChar char="●"/>
              <a:defRPr lang="fr-FR" sz="2800" b="0" i="0" u="none" strike="noStrike" kern="1200">
                <a:ln>
                  <a:noFill/>
                </a:ln>
                <a:latin typeface="Arial" pitchFamily="18"/>
                <a:ea typeface="Lucida Sans Unicode" pitchFamily="2"/>
                <a:cs typeface="Tahoma" pitchFamily="2"/>
              </a:defRPr>
            </a:lvl2pPr>
            <a:lvl3pPr marL="1295999" lvl="2" indent="-288000">
              <a:spcBef>
                <a:spcPts val="0"/>
              </a:spcBef>
              <a:spcAft>
                <a:spcPts val="850"/>
              </a:spcAft>
              <a:buSzPct val="75000"/>
              <a:buFont typeface="StarSymbol"/>
              <a:buChar char="–"/>
              <a:defRPr lang="fr-FR" sz="2400" b="0" i="0" u="none" strike="noStrike" kern="1200">
                <a:ln>
                  <a:noFill/>
                </a:ln>
                <a:latin typeface="Arial" pitchFamily="18"/>
                <a:ea typeface="Lucida Sans Unicode" pitchFamily="2"/>
                <a:cs typeface="Tahoma" pitchFamily="2"/>
              </a:defRPr>
            </a:lvl3pPr>
            <a:lvl4pPr marL="1728000" lvl="3" indent="-216000">
              <a:spcBef>
                <a:spcPts val="0"/>
              </a:spcBef>
              <a:spcAft>
                <a:spcPts val="567"/>
              </a:spcAft>
              <a:buSzPct val="45000"/>
              <a:buFont typeface="StarSymbol"/>
              <a:buChar char="●"/>
              <a:defRPr lang="fr-FR" sz="2000" b="0" i="0" u="none" strike="noStrike" kern="1200">
                <a:ln>
                  <a:noFill/>
                </a:ln>
                <a:latin typeface="Arial" pitchFamily="18"/>
                <a:ea typeface="Lucida Sans Unicode" pitchFamily="2"/>
                <a:cs typeface="Tahoma" pitchFamily="2"/>
              </a:defRPr>
            </a:lvl4pPr>
            <a:lvl5pPr marL="2160000" lvl="4" indent="-216000">
              <a:spcBef>
                <a:spcPts val="0"/>
              </a:spcBef>
              <a:spcAft>
                <a:spcPts val="283"/>
              </a:spcAft>
              <a:buSzPct val="75000"/>
              <a:buFont typeface="StarSymbol"/>
              <a:buChar char="–"/>
              <a:defRPr lang="fr-FR" sz="2000" b="0" i="0" u="none" strike="noStrike" kern="1200">
                <a:ln>
                  <a:noFill/>
                </a:ln>
                <a:latin typeface="Arial" pitchFamily="18"/>
                <a:ea typeface="Lucida Sans Unicode" pitchFamily="2"/>
                <a:cs typeface="Tahoma" pitchFamily="2"/>
              </a:defRPr>
            </a:lvl5pPr>
            <a:lvl6pPr marL="2592000" lvl="5" indent="-216000">
              <a:spcBef>
                <a:spcPts val="0"/>
              </a:spcBef>
              <a:spcAft>
                <a:spcPts val="283"/>
              </a:spcAft>
              <a:buSzPct val="45000"/>
              <a:buFont typeface="StarSymbol"/>
              <a:buChar char="●"/>
              <a:defRPr lang="fr-FR" sz="2000" b="0" i="0" u="none" strike="noStrike" kern="1200">
                <a:ln>
                  <a:noFill/>
                </a:ln>
                <a:latin typeface="Arial" pitchFamily="18"/>
                <a:ea typeface="Lucida Sans Unicode" pitchFamily="2"/>
                <a:cs typeface="Tahoma" pitchFamily="2"/>
              </a:defRPr>
            </a:lvl6pPr>
            <a:lvl7pPr marL="3024000" lvl="6" indent="-216000">
              <a:spcBef>
                <a:spcPts val="0"/>
              </a:spcBef>
              <a:spcAft>
                <a:spcPts val="283"/>
              </a:spcAft>
              <a:buSzPct val="45000"/>
              <a:buFont typeface="StarSymbol"/>
              <a:buChar char="●"/>
              <a:defRPr lang="fr-FR" sz="2000" b="0" i="0" u="none" strike="noStrike" kern="1200">
                <a:ln>
                  <a:noFill/>
                </a:ln>
                <a:latin typeface="Arial" pitchFamily="18"/>
                <a:ea typeface="Lucida Sans Unicode" pitchFamily="2"/>
                <a:cs typeface="Tahoma" pitchFamily="2"/>
              </a:defRPr>
            </a:lvl7pPr>
            <a:lvl8pPr marL="3456000" lvl="7" indent="-216000">
              <a:spcBef>
                <a:spcPts val="0"/>
              </a:spcBef>
              <a:spcAft>
                <a:spcPts val="283"/>
              </a:spcAft>
              <a:buSzPct val="45000"/>
              <a:buFont typeface="StarSymbol"/>
              <a:buChar char="●"/>
              <a:defRPr lang="fr-FR" sz="2000" b="0" i="0" u="none" strike="noStrike" kern="1200">
                <a:ln>
                  <a:noFill/>
                </a:ln>
                <a:latin typeface="Arial" pitchFamily="18"/>
                <a:ea typeface="Lucida Sans Unicode" pitchFamily="2"/>
                <a:cs typeface="Tahoma" pitchFamily="2"/>
              </a:defRPr>
            </a:lvl8pPr>
            <a:lvl9pPr marL="3887999" lvl="8" indent="-216000">
              <a:spcBef>
                <a:spcPts val="0"/>
              </a:spcBef>
              <a:spcAft>
                <a:spcPts val="283"/>
              </a:spcAft>
              <a:buSzPct val="45000"/>
              <a:buFont typeface="StarSymbol"/>
              <a:buChar char="●"/>
              <a:defRPr lang="fr-FR" sz="2000" b="0" i="0" u="none" strike="noStrike" kern="1200">
                <a:ln>
                  <a:noFill/>
                </a:ln>
                <a:latin typeface="Arial" pitchFamily="18"/>
                <a:ea typeface="Lucida Sans Unicode" pitchFamily="2"/>
                <a:cs typeface="Tahoma" pitchFamily="2"/>
              </a:defRPr>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txBox="1">
            <a:spLocks noGrp="1"/>
          </p:cNvSpPr>
          <p:nvPr>
            <p:ph type="dt" sz="half" idx="2"/>
          </p:nvPr>
        </p:nvSpPr>
        <p:spPr>
          <a:xfrm>
            <a:off x="486000" y="5903280"/>
            <a:ext cx="2264400" cy="446759"/>
          </a:xfrm>
          <a:prstGeom prst="rect">
            <a:avLst/>
          </a:prstGeom>
          <a:noFill/>
          <a:ln>
            <a:noFill/>
          </a:ln>
        </p:spPr>
        <p:txBody>
          <a:bodyPr lIns="0" tIns="0" rIns="0" bIns="0"/>
          <a:lstStyle>
            <a:lvl1pPr lvl="0" rtl="0" hangingPunct="0">
              <a:buNone/>
              <a:tabLst/>
              <a:defRPr lang="fr-FR" sz="1400" kern="1200">
                <a:latin typeface="Times New Roman" pitchFamily="18"/>
                <a:ea typeface="Lucida Sans Unicode" pitchFamily="2"/>
                <a:cs typeface="Tahoma" pitchFamily="2"/>
              </a:defRPr>
            </a:lvl1pPr>
          </a:lstStyle>
          <a:p>
            <a:pPr lvl="0"/>
            <a:endParaRPr lang="fr-FR" dirty="0"/>
          </a:p>
        </p:txBody>
      </p:sp>
      <p:sp>
        <p:nvSpPr>
          <p:cNvPr id="5" name="Espace réservé du pied de page 4"/>
          <p:cNvSpPr txBox="1">
            <a:spLocks noGrp="1"/>
          </p:cNvSpPr>
          <p:nvPr>
            <p:ph type="ftr" sz="quarter" idx="3"/>
          </p:nvPr>
        </p:nvSpPr>
        <p:spPr>
          <a:xfrm>
            <a:off x="3324239" y="5903280"/>
            <a:ext cx="3080880" cy="446759"/>
          </a:xfrm>
          <a:prstGeom prst="rect">
            <a:avLst/>
          </a:prstGeom>
          <a:noFill/>
          <a:ln>
            <a:noFill/>
          </a:ln>
        </p:spPr>
        <p:txBody>
          <a:bodyPr lIns="0" tIns="0" rIns="0" bIns="0"/>
          <a:lstStyle>
            <a:lvl1pPr lvl="0" algn="ctr" rtl="0" hangingPunct="0">
              <a:buNone/>
              <a:tabLst/>
              <a:defRPr lang="fr-FR" sz="1400" kern="1200">
                <a:latin typeface="Times New Roman" pitchFamily="18"/>
                <a:ea typeface="Lucida Sans Unicode" pitchFamily="2"/>
                <a:cs typeface="Tahoma" pitchFamily="2"/>
              </a:defRPr>
            </a:lvl1pPr>
          </a:lstStyle>
          <a:p>
            <a:pPr lvl="0"/>
            <a:endParaRPr lang="fr-FR" dirty="0"/>
          </a:p>
        </p:txBody>
      </p:sp>
      <p:sp>
        <p:nvSpPr>
          <p:cNvPr id="6" name="Espace réservé du numéro de diapositive 5"/>
          <p:cNvSpPr txBox="1">
            <a:spLocks noGrp="1"/>
          </p:cNvSpPr>
          <p:nvPr>
            <p:ph type="sldNum" sz="quarter" idx="4"/>
          </p:nvPr>
        </p:nvSpPr>
        <p:spPr>
          <a:xfrm>
            <a:off x="6969240" y="5903280"/>
            <a:ext cx="2264400" cy="446759"/>
          </a:xfrm>
          <a:prstGeom prst="rect">
            <a:avLst/>
          </a:prstGeom>
          <a:noFill/>
          <a:ln>
            <a:noFill/>
          </a:ln>
        </p:spPr>
        <p:txBody>
          <a:bodyPr lIns="0" tIns="0" rIns="0" bIns="0"/>
          <a:lstStyle>
            <a:lvl1pPr lvl="0" algn="r" rtl="0" hangingPunct="0">
              <a:buNone/>
              <a:tabLst/>
              <a:defRPr lang="fr-FR" sz="1400" kern="1200">
                <a:latin typeface="Times New Roman" pitchFamily="18"/>
                <a:ea typeface="Lucida Sans Unicode" pitchFamily="2"/>
                <a:cs typeface="Tahoma" pitchFamily="2"/>
              </a:defRPr>
            </a:lvl1pPr>
          </a:lstStyle>
          <a:p>
            <a:pPr lvl="0"/>
            <a:fld id="{7280A996-3B67-4C04-A51A-D831EB678B5C}" type="slidenum">
              <a:t>‹N°›</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hangingPunct="0">
        <a:tabLst/>
        <a:defRPr lang="fr-FR" sz="4400" b="0" i="0" u="none" strike="noStrike" kern="1200">
          <a:ln>
            <a:noFill/>
          </a:ln>
          <a:latin typeface="Arial" pitchFamily="18"/>
          <a:cs typeface="Tahoma" pitchFamily="2"/>
        </a:defRPr>
      </a:lvl1pPr>
    </p:titleStyle>
    <p:bodyStyle>
      <a:lvl1pPr rtl="0" hangingPunct="0">
        <a:spcBef>
          <a:spcPts val="0"/>
        </a:spcBef>
        <a:spcAft>
          <a:spcPts val="1417"/>
        </a:spcAft>
        <a:tabLst/>
        <a:defRPr lang="fr-FR" sz="3200" b="0" i="0" u="none" strike="noStrike" kern="1200">
          <a:ln>
            <a:noFill/>
          </a:ln>
          <a:latin typeface="Arial" pitchFamily="18"/>
          <a:cs typeface="Tahoma" pitchFamily="2"/>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85775" y="258763"/>
            <a:ext cx="8748713" cy="1081087"/>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85775" y="1511300"/>
            <a:ext cx="8748713" cy="4276725"/>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85775" y="6005513"/>
            <a:ext cx="2268538" cy="346075"/>
          </a:xfrm>
          <a:prstGeom prst="rect">
            <a:avLst/>
          </a:prstGeom>
        </p:spPr>
        <p:txBody>
          <a:bodyPr vert="horz" lIns="91440" tIns="45720" rIns="91440" bIns="45720" rtlCol="0" anchor="ctr"/>
          <a:lstStyle>
            <a:lvl1pPr algn="l">
              <a:defRPr sz="1200">
                <a:solidFill>
                  <a:schemeClr val="tx1">
                    <a:tint val="75000"/>
                  </a:schemeClr>
                </a:solidFill>
              </a:defRPr>
            </a:lvl1pPr>
          </a:lstStyle>
          <a:p>
            <a:fld id="{64AEAB7D-7785-4F07-AEF5-8F4AA050BF28}" type="datetimeFigureOut">
              <a:rPr lang="fr-FR" smtClean="0"/>
              <a:t>24/04/2017</a:t>
            </a:fld>
            <a:endParaRPr lang="fr-FR" dirty="0"/>
          </a:p>
        </p:txBody>
      </p:sp>
      <p:sp>
        <p:nvSpPr>
          <p:cNvPr id="5" name="Espace réservé du pied de page 4"/>
          <p:cNvSpPr>
            <a:spLocks noGrp="1"/>
          </p:cNvSpPr>
          <p:nvPr>
            <p:ph type="ftr" sz="quarter" idx="3"/>
          </p:nvPr>
        </p:nvSpPr>
        <p:spPr>
          <a:xfrm>
            <a:off x="3321050" y="6005513"/>
            <a:ext cx="3078163" cy="3460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965950" y="6005513"/>
            <a:ext cx="2268538" cy="346075"/>
          </a:xfrm>
          <a:prstGeom prst="rect">
            <a:avLst/>
          </a:prstGeom>
        </p:spPr>
        <p:txBody>
          <a:bodyPr vert="horz" lIns="91440" tIns="45720" rIns="91440" bIns="45720" rtlCol="0" anchor="ctr"/>
          <a:lstStyle>
            <a:lvl1pPr algn="r">
              <a:defRPr sz="1200">
                <a:solidFill>
                  <a:schemeClr val="tx1">
                    <a:tint val="75000"/>
                  </a:schemeClr>
                </a:solidFill>
              </a:defRPr>
            </a:lvl1pPr>
          </a:lstStyle>
          <a:p>
            <a:fld id="{3757205D-B8A0-4FCE-9E5D-31F157CA8E2B}" type="slidenum">
              <a:rPr lang="fr-FR" smtClean="0"/>
              <a:t>‹N°›</a:t>
            </a:fld>
            <a:endParaRPr lang="fr-FR" dirty="0"/>
          </a:p>
        </p:txBody>
      </p:sp>
    </p:spTree>
    <p:extLst>
      <p:ext uri="{BB962C8B-B14F-4D97-AF65-F5344CB8AC3E}">
        <p14:creationId xmlns:p14="http://schemas.microsoft.com/office/powerpoint/2010/main" val="8334002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8.jpg"/><Relationship Id="rId4" Type="http://schemas.openxmlformats.org/officeDocument/2006/relationships/image" Target="../media/image137.png"/></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95"/>
            <a:ext cx="9720263" cy="6426384"/>
          </a:xfrm>
          <a:prstGeom prst="rect">
            <a:avLst/>
          </a:prstGeom>
        </p:spPr>
      </p:pic>
      <p:sp>
        <p:nvSpPr>
          <p:cNvPr id="2" name="Titre 1"/>
          <p:cNvSpPr>
            <a:spLocks noGrp="1"/>
          </p:cNvSpPr>
          <p:nvPr>
            <p:ph type="title"/>
          </p:nvPr>
        </p:nvSpPr>
        <p:spPr>
          <a:xfrm>
            <a:off x="486000" y="258120"/>
            <a:ext cx="8747640" cy="605703"/>
          </a:xfrm>
        </p:spPr>
        <p:txBody>
          <a:bodyPr/>
          <a:lstStyle/>
          <a:p>
            <a:r>
              <a:rPr lang="fr-FR" dirty="0" smtClean="0">
                <a:solidFill>
                  <a:srgbClr val="FFFF00"/>
                </a:solidFill>
              </a:rPr>
              <a:t>Bienvenue</a:t>
            </a:r>
            <a:endParaRPr lang="fr-FR" dirty="0">
              <a:solidFill>
                <a:srgbClr val="FFFF00"/>
              </a:solidFill>
            </a:endParaRPr>
          </a:p>
        </p:txBody>
      </p:sp>
      <p:sp>
        <p:nvSpPr>
          <p:cNvPr id="3" name="Espace réservé du contenu 2"/>
          <p:cNvSpPr>
            <a:spLocks noGrp="1"/>
          </p:cNvSpPr>
          <p:nvPr>
            <p:ph idx="1"/>
          </p:nvPr>
        </p:nvSpPr>
        <p:spPr>
          <a:xfrm>
            <a:off x="486000" y="935831"/>
            <a:ext cx="8747640" cy="5535726"/>
          </a:xfrm>
        </p:spPr>
        <p:txBody>
          <a:bodyPr/>
          <a:lstStyle/>
          <a:p>
            <a:pPr algn="ctr"/>
            <a:r>
              <a:rPr lang="fr-FR" b="1" dirty="0" smtClean="0">
                <a:solidFill>
                  <a:srgbClr val="FFFF00"/>
                </a:solidFill>
              </a:rPr>
              <a:t>A l’assemblée générale  2017</a:t>
            </a:r>
          </a:p>
          <a:p>
            <a:pPr algn="ctr"/>
            <a:r>
              <a:rPr lang="fr-FR" b="1" dirty="0" smtClean="0">
                <a:solidFill>
                  <a:srgbClr val="FFFF00"/>
                </a:solidFill>
              </a:rPr>
              <a:t>De l’association des usagers du port</a:t>
            </a:r>
          </a:p>
          <a:p>
            <a:pPr algn="ctr"/>
            <a:endParaRPr lang="fr-FR" b="1" dirty="0">
              <a:solidFill>
                <a:srgbClr val="FFFF00"/>
              </a:solidFill>
            </a:endParaRPr>
          </a:p>
          <a:p>
            <a:pPr algn="ctr"/>
            <a:endParaRPr lang="fr-FR" b="1" dirty="0" smtClean="0">
              <a:solidFill>
                <a:srgbClr val="FFFF00"/>
              </a:solidFill>
            </a:endParaRPr>
          </a:p>
          <a:p>
            <a:pPr algn="ctr"/>
            <a:endParaRPr lang="fr-FR" b="1" dirty="0">
              <a:solidFill>
                <a:srgbClr val="FFFF00"/>
              </a:solidFill>
            </a:endParaRPr>
          </a:p>
          <a:p>
            <a:pPr algn="ctr"/>
            <a:endParaRPr lang="fr-FR" b="1" dirty="0" smtClean="0">
              <a:solidFill>
                <a:srgbClr val="FFFF00"/>
              </a:solidFill>
            </a:endParaRPr>
          </a:p>
          <a:p>
            <a:pPr algn="ctr"/>
            <a:endParaRPr lang="fr-FR" b="1" dirty="0" smtClean="0">
              <a:solidFill>
                <a:srgbClr val="FFFF00"/>
              </a:solidFill>
            </a:endParaRPr>
          </a:p>
          <a:p>
            <a:pPr algn="ctr"/>
            <a:r>
              <a:rPr lang="fr-FR" b="1" dirty="0" smtClean="0">
                <a:solidFill>
                  <a:srgbClr val="FFFF00"/>
                </a:solidFill>
              </a:rPr>
              <a:t>De La Roche Bernard Marzan Férel</a:t>
            </a:r>
          </a:p>
          <a:p>
            <a:pPr algn="ctr"/>
            <a:endParaRPr lang="fr-FR" dirty="0">
              <a:solidFill>
                <a:srgbClr val="FFFF00"/>
              </a:solidFill>
            </a:endParaRPr>
          </a:p>
        </p:txBody>
      </p:sp>
    </p:spTree>
    <p:extLst>
      <p:ext uri="{BB962C8B-B14F-4D97-AF65-F5344CB8AC3E}">
        <p14:creationId xmlns:p14="http://schemas.microsoft.com/office/powerpoint/2010/main" val="425352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62209" y="118351"/>
            <a:ext cx="6361823" cy="6361823"/>
          </a:xfrm>
        </p:spPr>
      </p:pic>
      <p:sp>
        <p:nvSpPr>
          <p:cNvPr id="5" name="Titre 1"/>
          <p:cNvSpPr>
            <a:spLocks noGrp="1"/>
          </p:cNvSpPr>
          <p:nvPr>
            <p:ph type="title"/>
          </p:nvPr>
        </p:nvSpPr>
        <p:spPr>
          <a:xfrm>
            <a:off x="1185923" y="2423596"/>
            <a:ext cx="7776210" cy="2640376"/>
          </a:xfrm>
          <a:gradFill>
            <a:gsLst>
              <a:gs pos="0">
                <a:srgbClr val="03D4A8"/>
              </a:gs>
              <a:gs pos="25000">
                <a:srgbClr val="21D6E0"/>
              </a:gs>
              <a:gs pos="75000">
                <a:srgbClr val="0087E6"/>
              </a:gs>
              <a:gs pos="100000">
                <a:srgbClr val="005CBF"/>
              </a:gs>
            </a:gsLst>
            <a:lin ang="5400000" scaled="0"/>
          </a:gradFill>
          <a:effectLst>
            <a:outerShdw blurRad="50800" dist="38100" dir="10800000" algn="r" rotWithShape="0">
              <a:prstClr val="black">
                <a:alpha val="40000"/>
              </a:prstClr>
            </a:outerShdw>
          </a:effectLst>
        </p:spPr>
        <p:txBody>
          <a:bodyPr>
            <a:normAutofit/>
            <a:scene3d>
              <a:camera prst="orthographicFront"/>
              <a:lightRig rig="threePt" dir="t"/>
            </a:scene3d>
            <a:sp3d extrusionH="57150">
              <a:bevelB w="38100" h="38100"/>
              <a:extrusionClr>
                <a:schemeClr val="tx1">
                  <a:lumMod val="50000"/>
                  <a:lumOff val="50000"/>
                </a:schemeClr>
              </a:extrusionClr>
            </a:sp3d>
          </a:bodyPr>
          <a:lstStyle/>
          <a:p>
            <a:r>
              <a:rPr lang="fr-FR" b="1" dirty="0" smtClean="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A</a:t>
            </a:r>
            <a:r>
              <a:rPr lang="fr-FR" dirty="0" smtClean="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SSOCIATION D’</a:t>
            </a:r>
            <a:r>
              <a:rPr lang="fr-FR" b="1" dirty="0" smtClean="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U</a:t>
            </a:r>
            <a:r>
              <a:rPr lang="fr-FR" dirty="0" smtClean="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SAGERS DU </a:t>
            </a:r>
            <a:r>
              <a:rPr lang="fr-FR" b="1" dirty="0" smtClean="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P</a:t>
            </a:r>
            <a:r>
              <a:rPr lang="fr-FR" dirty="0" smtClean="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ORT DE LA ROCHE-BERNARD MARZAN FEREL</a:t>
            </a:r>
            <a:endParaRPr lang="fr-FR" b="1"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sp>
        <p:nvSpPr>
          <p:cNvPr id="9" name="ZoneTexte 8"/>
          <p:cNvSpPr txBox="1"/>
          <p:nvPr/>
        </p:nvSpPr>
        <p:spPr>
          <a:xfrm>
            <a:off x="1263738" y="5485437"/>
            <a:ext cx="7620580" cy="877613"/>
          </a:xfrm>
          <a:prstGeom prst="rect">
            <a:avLst/>
          </a:prstGeom>
          <a:solidFill>
            <a:srgbClr val="00B0F0"/>
          </a:solidFill>
        </p:spPr>
        <p:txBody>
          <a:bodyPr wrap="square" rtlCol="0">
            <a:spAutoFit/>
          </a:bodyPr>
          <a:lstStyle/>
          <a:p>
            <a:pPr algn="ctr"/>
            <a:r>
              <a:rPr lang="fr-FR" sz="3402" b="1" dirty="0">
                <a:solidFill>
                  <a:srgbClr val="FF0000"/>
                </a:solidFill>
                <a:effectLst>
                  <a:outerShdw blurRad="38100" dist="38100" dir="2700000" algn="tl">
                    <a:srgbClr val="000000">
                      <a:alpha val="43137"/>
                    </a:srgbClr>
                  </a:outerShdw>
                </a:effectLst>
              </a:rPr>
              <a:t>COMPTE ADMINISTRATIF 2016</a:t>
            </a:r>
          </a:p>
          <a:p>
            <a:endParaRPr lang="fr-FR" sz="1701" dirty="0"/>
          </a:p>
        </p:txBody>
      </p:sp>
    </p:spTree>
    <p:extLst>
      <p:ext uri="{BB962C8B-B14F-4D97-AF65-F5344CB8AC3E}">
        <p14:creationId xmlns:p14="http://schemas.microsoft.com/office/powerpoint/2010/main" val="69998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1800" y="259507"/>
            <a:ext cx="7766436" cy="1080029"/>
          </a:xfrm>
          <a:effectLst>
            <a:outerShdw blurRad="50800" dist="38100" dir="13500000" algn="br" rotWithShape="0">
              <a:prstClr val="black">
                <a:alpha val="40000"/>
              </a:prstClr>
            </a:outerShdw>
          </a:effectLst>
        </p:spPr>
        <p:txBody>
          <a:bodyPr>
            <a:normAutofit/>
          </a:bodyPr>
          <a:lstStyle/>
          <a:p>
            <a:r>
              <a:rPr lang="fr-FR" sz="2646" b="1" dirty="0">
                <a:solidFill>
                  <a:srgbClr val="002060"/>
                </a:solidFill>
              </a:rPr>
              <a:t>COMPTES DE L’AUP AU 01/01/2017</a:t>
            </a:r>
          </a:p>
        </p:txBody>
      </p:sp>
      <p:sp>
        <p:nvSpPr>
          <p:cNvPr id="12" name="Espace réservé du contenu 11"/>
          <p:cNvSpPr>
            <a:spLocks noGrp="1"/>
          </p:cNvSpPr>
          <p:nvPr>
            <p:ph idx="1"/>
          </p:nvPr>
        </p:nvSpPr>
        <p:spPr>
          <a:xfrm>
            <a:off x="972026" y="1947311"/>
            <a:ext cx="7776210" cy="3841346"/>
          </a:xfrm>
        </p:spPr>
        <p:txBody>
          <a:bodyPr/>
          <a:lstStyle/>
          <a:p>
            <a:r>
              <a:rPr lang="fr-FR" dirty="0" smtClean="0"/>
              <a:t>SOLDE COMPTE CHEQUE AUP : 1105,66  €</a:t>
            </a:r>
          </a:p>
          <a:p>
            <a:r>
              <a:rPr lang="fr-FR" dirty="0" smtClean="0"/>
              <a:t>SOLDE CAISSE AUP : 139,05  €</a:t>
            </a:r>
          </a:p>
          <a:p>
            <a:r>
              <a:rPr lang="fr-FR" dirty="0" smtClean="0"/>
              <a:t>SOLDE LIVRET AUP : 3610,19 €</a:t>
            </a:r>
            <a:endParaRPr lang="fr-FR" dirty="0"/>
          </a:p>
        </p:txBody>
      </p:sp>
    </p:spTree>
    <p:extLst>
      <p:ext uri="{BB962C8B-B14F-4D97-AF65-F5344CB8AC3E}">
        <p14:creationId xmlns:p14="http://schemas.microsoft.com/office/powerpoint/2010/main" val="3599359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1800" y="382369"/>
            <a:ext cx="7776210" cy="748450"/>
          </a:xfrm>
          <a:noFill/>
          <a:effectLst>
            <a:outerShdw blurRad="50800" dist="38100" dir="8100000" algn="tr" rotWithShape="0">
              <a:prstClr val="black">
                <a:alpha val="40000"/>
              </a:prstClr>
            </a:outerShdw>
          </a:effectLst>
        </p:spPr>
        <p:txBody>
          <a:bodyPr>
            <a:normAutofit/>
          </a:bodyPr>
          <a:lstStyle/>
          <a:p>
            <a:r>
              <a:rPr lang="fr-FR" sz="2646" b="1" dirty="0">
                <a:solidFill>
                  <a:srgbClr val="002060"/>
                </a:solidFill>
                <a:effectLst>
                  <a:outerShdw blurRad="38100" dist="38100" dir="2700000" algn="tl">
                    <a:srgbClr val="000000">
                      <a:alpha val="43137"/>
                    </a:srgbClr>
                  </a:outerShdw>
                </a:effectLst>
              </a:rPr>
              <a:t>RESULTAT D’EXPLOITATION 2016</a:t>
            </a:r>
            <a:endParaRPr lang="fr-FR" sz="2646" dirty="0">
              <a:effectLst>
                <a:outerShdw blurRad="38100" dist="38100" dir="2700000" algn="tl">
                  <a:srgbClr val="000000">
                    <a:alpha val="43137"/>
                  </a:srgbClr>
                </a:outerShdw>
              </a:effectLst>
            </a:endParaRPr>
          </a:p>
        </p:txBody>
      </p:sp>
      <p:graphicFrame>
        <p:nvGraphicFramePr>
          <p:cNvPr id="4" name="Espace réservé du contenu 3"/>
          <p:cNvGraphicFramePr>
            <a:graphicFrameLocks noGrp="1"/>
          </p:cNvGraphicFramePr>
          <p:nvPr>
            <p:ph idx="1"/>
            <p:extLst/>
          </p:nvPr>
        </p:nvGraphicFramePr>
        <p:xfrm>
          <a:off x="981800" y="1960289"/>
          <a:ext cx="7892744" cy="3338464"/>
        </p:xfrm>
        <a:graphic>
          <a:graphicData uri="http://schemas.openxmlformats.org/drawingml/2006/table">
            <a:tbl>
              <a:tblPr>
                <a:effectLst>
                  <a:outerShdw blurRad="50800" dist="38100" algn="l" rotWithShape="0">
                    <a:prstClr val="black">
                      <a:alpha val="40000"/>
                    </a:prstClr>
                  </a:outerShdw>
                </a:effectLst>
                <a:tableStyleId>{5C22544A-7EE6-4342-B048-85BDC9FD1C3A}</a:tableStyleId>
              </a:tblPr>
              <a:tblGrid>
                <a:gridCol w="272164">
                  <a:extLst>
                    <a:ext uri="{9D8B030D-6E8A-4147-A177-3AD203B41FA5}">
                      <a16:colId xmlns:a16="http://schemas.microsoft.com/office/drawing/2014/main" val="20000"/>
                    </a:ext>
                  </a:extLst>
                </a:gridCol>
                <a:gridCol w="2388919">
                  <a:extLst>
                    <a:ext uri="{9D8B030D-6E8A-4147-A177-3AD203B41FA5}">
                      <a16:colId xmlns:a16="http://schemas.microsoft.com/office/drawing/2014/main" val="20001"/>
                    </a:ext>
                  </a:extLst>
                </a:gridCol>
                <a:gridCol w="536840">
                  <a:extLst>
                    <a:ext uri="{9D8B030D-6E8A-4147-A177-3AD203B41FA5}">
                      <a16:colId xmlns:a16="http://schemas.microsoft.com/office/drawing/2014/main" val="20002"/>
                    </a:ext>
                  </a:extLst>
                </a:gridCol>
                <a:gridCol w="550412">
                  <a:extLst>
                    <a:ext uri="{9D8B030D-6E8A-4147-A177-3AD203B41FA5}">
                      <a16:colId xmlns:a16="http://schemas.microsoft.com/office/drawing/2014/main" val="20003"/>
                    </a:ext>
                  </a:extLst>
                </a:gridCol>
                <a:gridCol w="470201">
                  <a:extLst>
                    <a:ext uri="{9D8B030D-6E8A-4147-A177-3AD203B41FA5}">
                      <a16:colId xmlns:a16="http://schemas.microsoft.com/office/drawing/2014/main" val="20004"/>
                    </a:ext>
                  </a:extLst>
                </a:gridCol>
                <a:gridCol w="2245349">
                  <a:extLst>
                    <a:ext uri="{9D8B030D-6E8A-4147-A177-3AD203B41FA5}">
                      <a16:colId xmlns:a16="http://schemas.microsoft.com/office/drawing/2014/main" val="20005"/>
                    </a:ext>
                  </a:extLst>
                </a:gridCol>
                <a:gridCol w="612368">
                  <a:extLst>
                    <a:ext uri="{9D8B030D-6E8A-4147-A177-3AD203B41FA5}">
                      <a16:colId xmlns:a16="http://schemas.microsoft.com/office/drawing/2014/main" val="20006"/>
                    </a:ext>
                  </a:extLst>
                </a:gridCol>
                <a:gridCol w="544327">
                  <a:extLst>
                    <a:ext uri="{9D8B030D-6E8A-4147-A177-3AD203B41FA5}">
                      <a16:colId xmlns:a16="http://schemas.microsoft.com/office/drawing/2014/main" val="20007"/>
                    </a:ext>
                  </a:extLst>
                </a:gridCol>
                <a:gridCol w="272164">
                  <a:extLst>
                    <a:ext uri="{9D8B030D-6E8A-4147-A177-3AD203B41FA5}">
                      <a16:colId xmlns:a16="http://schemas.microsoft.com/office/drawing/2014/main" val="20008"/>
                    </a:ext>
                  </a:extLst>
                </a:gridCol>
              </a:tblGrid>
              <a:tr h="186133">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extLst>
                  <a:ext uri="{0D108BD9-81ED-4DB2-BD59-A6C34878D82A}">
                    <a16:rowId xmlns:a16="http://schemas.microsoft.com/office/drawing/2014/main" val="10000"/>
                  </a:ext>
                </a:extLst>
              </a:tr>
              <a:tr h="186133">
                <a:tc>
                  <a:txBody>
                    <a:bodyPr/>
                    <a:lstStyle/>
                    <a:p>
                      <a:pPr algn="ctr"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ctr" fontAlgn="b"/>
                      <a:r>
                        <a:rPr lang="fr-FR" sz="1000" b="1" u="none" strike="noStrike" dirty="0">
                          <a:effectLst/>
                        </a:rPr>
                        <a:t>DETAIL DES DEPENSES</a:t>
                      </a:r>
                      <a:endParaRPr lang="fr-FR" sz="1000" b="1" i="0" u="none" strike="noStrike" dirty="0">
                        <a:solidFill>
                          <a:srgbClr val="000000"/>
                        </a:solidFill>
                        <a:effectLst/>
                        <a:latin typeface="Calibri"/>
                      </a:endParaRPr>
                    </a:p>
                  </a:txBody>
                  <a:tcPr marL="8863" marR="8863" marT="8863" marB="0" anchor="b">
                    <a:solidFill>
                      <a:schemeClr val="tx2">
                        <a:lumMod val="60000"/>
                        <a:lumOff val="40000"/>
                      </a:schemeClr>
                    </a:solidFill>
                  </a:tcPr>
                </a:tc>
                <a:tc>
                  <a:txBody>
                    <a:bodyPr/>
                    <a:lstStyle/>
                    <a:p>
                      <a:pPr algn="ctr" fontAlgn="b"/>
                      <a:r>
                        <a:rPr lang="fr-FR" sz="1000" b="1" u="none" strike="noStrike" dirty="0">
                          <a:effectLst/>
                        </a:rPr>
                        <a:t>PREVU</a:t>
                      </a:r>
                      <a:endParaRPr lang="fr-FR" sz="1000" b="1" i="0" u="none" strike="noStrike" dirty="0">
                        <a:solidFill>
                          <a:srgbClr val="000000"/>
                        </a:solidFill>
                        <a:effectLst/>
                        <a:latin typeface="Calibri"/>
                      </a:endParaRPr>
                    </a:p>
                  </a:txBody>
                  <a:tcPr marL="8863" marR="8863" marT="8863" marB="0" anchor="b">
                    <a:solidFill>
                      <a:schemeClr val="tx2">
                        <a:lumMod val="60000"/>
                        <a:lumOff val="40000"/>
                      </a:schemeClr>
                    </a:solidFill>
                  </a:tcPr>
                </a:tc>
                <a:tc>
                  <a:txBody>
                    <a:bodyPr/>
                    <a:lstStyle/>
                    <a:p>
                      <a:pPr algn="ctr" fontAlgn="b"/>
                      <a:r>
                        <a:rPr lang="fr-FR" sz="1000" b="1" u="none" strike="noStrike" dirty="0">
                          <a:effectLst/>
                        </a:rPr>
                        <a:t>REALISE</a:t>
                      </a:r>
                      <a:endParaRPr lang="fr-FR" sz="1000" b="1" i="0" u="none" strike="noStrike" dirty="0">
                        <a:solidFill>
                          <a:srgbClr val="000000"/>
                        </a:solidFill>
                        <a:effectLst/>
                        <a:latin typeface="Calibri"/>
                      </a:endParaRPr>
                    </a:p>
                  </a:txBody>
                  <a:tcPr marL="8863" marR="8863" marT="8863" marB="0" anchor="b">
                    <a:solidFill>
                      <a:schemeClr val="tx2">
                        <a:lumMod val="60000"/>
                        <a:lumOff val="40000"/>
                      </a:schemeClr>
                    </a:solidFill>
                  </a:tcPr>
                </a:tc>
                <a:tc>
                  <a:txBody>
                    <a:bodyPr/>
                    <a:lstStyle/>
                    <a:p>
                      <a:pPr algn="ctr"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solidFill>
                      <a:schemeClr val="tx2">
                        <a:lumMod val="60000"/>
                        <a:lumOff val="40000"/>
                      </a:schemeClr>
                    </a:solidFill>
                  </a:tcPr>
                </a:tc>
                <a:tc>
                  <a:txBody>
                    <a:bodyPr/>
                    <a:lstStyle/>
                    <a:p>
                      <a:pPr algn="ctr" fontAlgn="b"/>
                      <a:r>
                        <a:rPr lang="fr-FR" sz="1000" b="1" u="none" strike="noStrike" dirty="0">
                          <a:effectLst/>
                        </a:rPr>
                        <a:t>DETAIL DES RECETTES</a:t>
                      </a:r>
                      <a:endParaRPr lang="fr-FR" sz="1000" b="1" i="0" u="none" strike="noStrike" dirty="0">
                        <a:solidFill>
                          <a:srgbClr val="000000"/>
                        </a:solidFill>
                        <a:effectLst/>
                        <a:latin typeface="Calibri"/>
                      </a:endParaRPr>
                    </a:p>
                  </a:txBody>
                  <a:tcPr marL="8863" marR="8863" marT="8863" marB="0" anchor="b">
                    <a:solidFill>
                      <a:schemeClr val="tx2">
                        <a:lumMod val="60000"/>
                        <a:lumOff val="40000"/>
                      </a:schemeClr>
                    </a:solidFill>
                  </a:tcPr>
                </a:tc>
                <a:tc>
                  <a:txBody>
                    <a:bodyPr/>
                    <a:lstStyle/>
                    <a:p>
                      <a:pPr algn="ctr" fontAlgn="b"/>
                      <a:r>
                        <a:rPr lang="fr-FR" sz="1000" b="1" u="none" strike="noStrike" dirty="0">
                          <a:effectLst/>
                        </a:rPr>
                        <a:t>PREVU</a:t>
                      </a:r>
                      <a:endParaRPr lang="fr-FR" sz="1000" b="1" i="0" u="none" strike="noStrike" dirty="0">
                        <a:solidFill>
                          <a:srgbClr val="000000"/>
                        </a:solidFill>
                        <a:effectLst/>
                        <a:latin typeface="Calibri"/>
                      </a:endParaRPr>
                    </a:p>
                  </a:txBody>
                  <a:tcPr marL="8863" marR="8863" marT="8863" marB="0" anchor="b">
                    <a:solidFill>
                      <a:schemeClr val="tx2">
                        <a:lumMod val="60000"/>
                        <a:lumOff val="40000"/>
                      </a:schemeClr>
                    </a:solidFill>
                  </a:tcPr>
                </a:tc>
                <a:tc>
                  <a:txBody>
                    <a:bodyPr/>
                    <a:lstStyle/>
                    <a:p>
                      <a:pPr algn="ctr" fontAlgn="b"/>
                      <a:r>
                        <a:rPr lang="fr-FR" sz="1000" b="1" u="none" strike="noStrike" dirty="0">
                          <a:effectLst/>
                        </a:rPr>
                        <a:t>REALISE</a:t>
                      </a:r>
                      <a:endParaRPr lang="fr-FR" sz="1000" b="1" i="0" u="none" strike="noStrike" dirty="0">
                        <a:solidFill>
                          <a:srgbClr val="000000"/>
                        </a:solidFill>
                        <a:effectLst/>
                        <a:latin typeface="Calibri"/>
                      </a:endParaRPr>
                    </a:p>
                  </a:txBody>
                  <a:tcPr marL="8863" marR="8863" marT="8863" marB="0" anchor="b">
                    <a:solidFill>
                      <a:schemeClr val="tx2">
                        <a:lumMod val="60000"/>
                        <a:lumOff val="40000"/>
                      </a:schemeClr>
                    </a:solidFill>
                  </a:tcPr>
                </a:tc>
                <a:tc>
                  <a:txBody>
                    <a:bodyPr/>
                    <a:lstStyle/>
                    <a:p>
                      <a:pPr algn="ctr"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extLst>
                  <a:ext uri="{0D108BD9-81ED-4DB2-BD59-A6C34878D82A}">
                    <a16:rowId xmlns:a16="http://schemas.microsoft.com/office/drawing/2014/main" val="10001"/>
                  </a:ext>
                </a:extLst>
              </a:tr>
              <a:tr h="186133">
                <a:tc>
                  <a:txBody>
                    <a:bodyPr/>
                    <a:lstStyle/>
                    <a:p>
                      <a:pPr algn="ctr"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l" fontAlgn="b"/>
                      <a:r>
                        <a:rPr lang="fr-FR" sz="1000" b="1" u="none" strike="noStrike" dirty="0">
                          <a:effectLst/>
                        </a:rPr>
                        <a:t>FONCTIONNEMENT ASSOCIATION</a:t>
                      </a:r>
                      <a:endParaRPr lang="fr-FR" sz="1000" b="1" i="0" u="none" strike="noStrike" dirty="0">
                        <a:solidFill>
                          <a:srgbClr val="000000"/>
                        </a:solidFill>
                        <a:effectLst/>
                        <a:latin typeface="Calibri"/>
                      </a:endParaRPr>
                    </a:p>
                  </a:txBody>
                  <a:tcPr marL="8863" marR="8863" marT="8863" marB="0" anchor="b">
                    <a:lnB w="12700" cap="flat" cmpd="sng" algn="ctr">
                      <a:solidFill>
                        <a:schemeClr val="tx1"/>
                      </a:solidFill>
                      <a:prstDash val="solid"/>
                      <a:round/>
                      <a:headEnd type="none" w="med" len="med"/>
                      <a:tailEnd type="none" w="med" len="med"/>
                    </a:lnB>
                    <a:solidFill>
                      <a:schemeClr val="accent6"/>
                    </a:solidFill>
                  </a:tcPr>
                </a:tc>
                <a:tc>
                  <a:txBody>
                    <a:bodyPr/>
                    <a:lstStyle/>
                    <a:p>
                      <a:pPr algn="ctr" fontAlgn="b"/>
                      <a:r>
                        <a:rPr lang="fr-FR" sz="1000" u="none" strike="noStrike" dirty="0">
                          <a:effectLst/>
                        </a:rPr>
                        <a:t> </a:t>
                      </a:r>
                      <a:endParaRPr lang="fr-FR" sz="1000" b="1" i="0" u="none" strike="noStrike" dirty="0">
                        <a:solidFill>
                          <a:srgbClr val="000000"/>
                        </a:solidFill>
                        <a:effectLst/>
                        <a:latin typeface="Calibri"/>
                      </a:endParaRPr>
                    </a:p>
                  </a:txBody>
                  <a:tcPr marL="8863" marR="8863" marT="8863" marB="0" anchor="b">
                    <a:lnB w="12700" cap="flat" cmpd="sng" algn="ctr">
                      <a:solidFill>
                        <a:schemeClr val="tx1"/>
                      </a:solidFill>
                      <a:prstDash val="solid"/>
                      <a:round/>
                      <a:headEnd type="none" w="med" len="med"/>
                      <a:tailEnd type="none" w="med" len="med"/>
                    </a:lnB>
                    <a:solidFill>
                      <a:schemeClr val="accent6"/>
                    </a:solidFill>
                  </a:tcPr>
                </a:tc>
                <a:tc>
                  <a:txBody>
                    <a:bodyPr/>
                    <a:lstStyle/>
                    <a:p>
                      <a:pPr algn="ctr" fontAlgn="b"/>
                      <a:r>
                        <a:rPr lang="fr-FR" sz="1000" u="none" strike="noStrike" dirty="0">
                          <a:effectLst/>
                        </a:rPr>
                        <a:t> </a:t>
                      </a:r>
                      <a:endParaRPr lang="fr-FR" sz="1000" b="1" i="0" u="none" strike="noStrike" dirty="0">
                        <a:solidFill>
                          <a:srgbClr val="000000"/>
                        </a:solidFill>
                        <a:effectLst/>
                        <a:latin typeface="Calibri"/>
                      </a:endParaRPr>
                    </a:p>
                  </a:txBody>
                  <a:tcPr marL="8863" marR="8863" marT="8863" marB="0" anchor="b">
                    <a:lnB w="12700" cap="flat" cmpd="sng" algn="ctr">
                      <a:solidFill>
                        <a:schemeClr val="tx1"/>
                      </a:solidFill>
                      <a:prstDash val="solid"/>
                      <a:round/>
                      <a:headEnd type="none" w="med" len="med"/>
                      <a:tailEnd type="none" w="med" len="med"/>
                    </a:lnB>
                    <a:solidFill>
                      <a:schemeClr val="accent6"/>
                    </a:solidFill>
                  </a:tcPr>
                </a:tc>
                <a:tc>
                  <a:txBody>
                    <a:bodyPr/>
                    <a:lstStyle/>
                    <a:p>
                      <a:pPr algn="ctr"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l" fontAlgn="b"/>
                      <a:r>
                        <a:rPr lang="fr-FR" sz="1000" b="1" u="none" strike="noStrike" dirty="0">
                          <a:effectLst/>
                        </a:rPr>
                        <a:t>FONCTIONNEMENT ASSOCIATION</a:t>
                      </a:r>
                      <a:endParaRPr lang="fr-FR" sz="1000" b="1" i="0" u="none" strike="noStrike" dirty="0">
                        <a:solidFill>
                          <a:srgbClr val="000000"/>
                        </a:solidFill>
                        <a:effectLst/>
                        <a:latin typeface="Calibri"/>
                      </a:endParaRPr>
                    </a:p>
                  </a:txBody>
                  <a:tcPr marL="8863" marR="8863" marT="8863" marB="0" anchor="b">
                    <a:lnB w="12700" cap="flat" cmpd="sng" algn="ctr">
                      <a:solidFill>
                        <a:schemeClr val="tx1"/>
                      </a:solidFill>
                      <a:prstDash val="solid"/>
                      <a:round/>
                      <a:headEnd type="none" w="med" len="med"/>
                      <a:tailEnd type="none" w="med" len="med"/>
                    </a:lnB>
                    <a:solidFill>
                      <a:schemeClr val="accent6"/>
                    </a:solidFill>
                  </a:tcPr>
                </a:tc>
                <a:tc>
                  <a:txBody>
                    <a:bodyPr/>
                    <a:lstStyle/>
                    <a:p>
                      <a:pPr algn="ctr" fontAlgn="b"/>
                      <a:r>
                        <a:rPr lang="fr-FR" sz="1000" u="none" strike="noStrike" dirty="0">
                          <a:effectLst/>
                        </a:rPr>
                        <a:t> </a:t>
                      </a:r>
                      <a:endParaRPr lang="fr-FR" sz="1000" b="1" i="0" u="none" strike="noStrike" dirty="0">
                        <a:solidFill>
                          <a:srgbClr val="000000"/>
                        </a:solidFill>
                        <a:effectLst/>
                        <a:latin typeface="Calibri"/>
                      </a:endParaRPr>
                    </a:p>
                  </a:txBody>
                  <a:tcPr marL="8863" marR="8863" marT="8863" marB="0" anchor="b">
                    <a:lnB w="12700" cap="flat" cmpd="sng" algn="ctr">
                      <a:solidFill>
                        <a:schemeClr val="tx1"/>
                      </a:solidFill>
                      <a:prstDash val="solid"/>
                      <a:round/>
                      <a:headEnd type="none" w="med" len="med"/>
                      <a:tailEnd type="none" w="med" len="med"/>
                    </a:lnB>
                    <a:solidFill>
                      <a:schemeClr val="accent6"/>
                    </a:solidFill>
                  </a:tcPr>
                </a:tc>
                <a:tc>
                  <a:txBody>
                    <a:bodyPr/>
                    <a:lstStyle/>
                    <a:p>
                      <a:pPr algn="ctr" fontAlgn="b"/>
                      <a:r>
                        <a:rPr lang="fr-FR" sz="1000" u="none" strike="noStrike" dirty="0">
                          <a:effectLst/>
                        </a:rPr>
                        <a:t> </a:t>
                      </a:r>
                      <a:endParaRPr lang="fr-FR" sz="1000" b="1" i="0" u="none" strike="noStrike" dirty="0">
                        <a:solidFill>
                          <a:srgbClr val="000000"/>
                        </a:solidFill>
                        <a:effectLst/>
                        <a:latin typeface="Calibri"/>
                      </a:endParaRPr>
                    </a:p>
                  </a:txBody>
                  <a:tcPr marL="8863" marR="8863" marT="8863" marB="0" anchor="b">
                    <a:lnB w="12700" cap="flat" cmpd="sng" algn="ctr">
                      <a:solidFill>
                        <a:schemeClr val="tx1"/>
                      </a:solidFill>
                      <a:prstDash val="solid"/>
                      <a:round/>
                      <a:headEnd type="none" w="med" len="med"/>
                      <a:tailEnd type="none" w="med" len="med"/>
                    </a:lnB>
                    <a:solidFill>
                      <a:schemeClr val="accent6"/>
                    </a:solidFill>
                  </a:tcPr>
                </a:tc>
                <a:tc>
                  <a:txBody>
                    <a:bodyPr/>
                    <a:lstStyle/>
                    <a:p>
                      <a:pPr algn="ctr"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extLst>
                  <a:ext uri="{0D108BD9-81ED-4DB2-BD59-A6C34878D82A}">
                    <a16:rowId xmlns:a16="http://schemas.microsoft.com/office/drawing/2014/main" val="10002"/>
                  </a:ext>
                </a:extLst>
              </a:tr>
              <a:tr h="245115">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smtClean="0">
                          <a:effectLst/>
                        </a:rPr>
                        <a:t>ACHATS(policheuse,ponceu,echaf,</a:t>
                      </a:r>
                      <a:r>
                        <a:rPr lang="fr-FR" sz="1000" u="none" strike="noStrike" dirty="0" smtClean="0">
                          <a:solidFill>
                            <a:schemeClr val="tx1"/>
                          </a:solidFill>
                          <a:effectLst/>
                        </a:rPr>
                        <a:t>2barnum</a:t>
                      </a:r>
                      <a:r>
                        <a:rPr lang="fr-FR" sz="1000" u="none" strike="noStrike" dirty="0" smtClean="0">
                          <a:effectLst/>
                        </a:rPr>
                        <a:t>)</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0" i="0" u="none" strike="noStrike" dirty="0" smtClean="0">
                          <a:solidFill>
                            <a:srgbClr val="FF0000"/>
                          </a:solidFill>
                          <a:effectLst/>
                          <a:latin typeface="Calibri"/>
                        </a:rPr>
                        <a:t>1000</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rgbClr val="FF0000"/>
                          </a:solidFill>
                          <a:effectLst/>
                          <a:latin typeface="Calibri"/>
                        </a:rPr>
                        <a:t>1185</a:t>
                      </a:r>
                      <a:endParaRPr lang="fr-FR" sz="1000" b="1"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a:effectLst/>
                        </a:rPr>
                        <a:t>COTISATIONS</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0" i="0" u="none" strike="noStrike" dirty="0" smtClean="0">
                          <a:solidFill>
                            <a:srgbClr val="FF0000"/>
                          </a:solidFill>
                          <a:effectLst/>
                          <a:latin typeface="+mn-lt"/>
                        </a:rPr>
                        <a:t>2860</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chemeClr val="tx1"/>
                          </a:solidFill>
                          <a:effectLst/>
                          <a:latin typeface="Calibri"/>
                        </a:rPr>
                        <a:t>3253</a:t>
                      </a:r>
                      <a:endParaRPr lang="fr-FR" sz="1000" b="1" i="0" u="none" strike="noStrike" dirty="0">
                        <a:solidFill>
                          <a:schemeClr val="tx1"/>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03"/>
                  </a:ext>
                </a:extLst>
              </a:tr>
              <a:tr h="177269">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a:effectLst/>
                        </a:rPr>
                        <a:t>FOURNITURES (cartouch+papier)</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u="none" strike="noStrike" dirty="0" smtClean="0">
                          <a:solidFill>
                            <a:srgbClr val="FF0000"/>
                          </a:solidFill>
                          <a:effectLst/>
                        </a:rPr>
                        <a:t>600</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chemeClr val="tx1"/>
                          </a:solidFill>
                          <a:effectLst/>
                          <a:latin typeface="Calibri"/>
                        </a:rPr>
                        <a:t>60</a:t>
                      </a:r>
                      <a:endParaRPr lang="fr-FR" sz="1000" b="1" i="0" u="none" strike="noStrike" dirty="0">
                        <a:solidFill>
                          <a:schemeClr val="tx1"/>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solidFill>
                            <a:srgbClr val="FF0000"/>
                          </a:solidFill>
                          <a:effectLst/>
                        </a:rPr>
                        <a:t> </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a:effectLst/>
                        </a:rPr>
                        <a:t>PRODUITS FINANCIERS</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u="none" strike="noStrike" dirty="0">
                          <a:solidFill>
                            <a:srgbClr val="FF0000"/>
                          </a:solidFill>
                          <a:effectLst/>
                        </a:rPr>
                        <a:t> </a:t>
                      </a:r>
                      <a:r>
                        <a:rPr lang="fr-FR" sz="1000" u="none" strike="noStrike" dirty="0" smtClean="0">
                          <a:solidFill>
                            <a:srgbClr val="FF0000"/>
                          </a:solidFill>
                          <a:effectLst/>
                        </a:rPr>
                        <a:t>32</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chemeClr val="bg2">
                              <a:lumMod val="10000"/>
                            </a:schemeClr>
                          </a:solidFill>
                          <a:effectLst/>
                          <a:latin typeface="Calibri"/>
                        </a:rPr>
                        <a:t>27</a:t>
                      </a:r>
                      <a:endParaRPr lang="fr-FR" sz="1000" b="1" i="0" u="none" strike="noStrike" dirty="0">
                        <a:solidFill>
                          <a:schemeClr val="bg2">
                            <a:lumMod val="10000"/>
                          </a:schemeClr>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04"/>
                  </a:ext>
                </a:extLst>
              </a:tr>
              <a:tr h="177269">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a:effectLst/>
                        </a:rPr>
                        <a:t>ASSURANCE</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0" i="0" u="none" strike="noStrike" dirty="0" smtClean="0">
                          <a:solidFill>
                            <a:srgbClr val="FF0000"/>
                          </a:solidFill>
                          <a:effectLst/>
                          <a:latin typeface="Calibri"/>
                        </a:rPr>
                        <a:t>170</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chemeClr val="tx1"/>
                          </a:solidFill>
                          <a:effectLst/>
                          <a:latin typeface="Calibri"/>
                        </a:rPr>
                        <a:t>170</a:t>
                      </a:r>
                      <a:endParaRPr lang="fr-FR" sz="1000" b="1" i="0" u="none" strike="noStrike" dirty="0">
                        <a:solidFill>
                          <a:schemeClr val="tx1"/>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b="1" u="none" strike="noStrike" dirty="0">
                          <a:solidFill>
                            <a:schemeClr val="tx1"/>
                          </a:solidFill>
                          <a:effectLst/>
                        </a:rPr>
                        <a:t> </a:t>
                      </a:r>
                      <a:endParaRPr lang="fr-FR" sz="1000" b="1" i="0" u="none" strike="noStrike" dirty="0">
                        <a:solidFill>
                          <a:schemeClr val="tx1"/>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a:effectLst/>
                        </a:rPr>
                        <a:t>PRODUITS </a:t>
                      </a:r>
                      <a:r>
                        <a:rPr lang="fr-FR" sz="1000" u="none" strike="noStrike" dirty="0" smtClean="0">
                          <a:effectLst/>
                        </a:rPr>
                        <a:t>(polos,</a:t>
                      </a:r>
                      <a:r>
                        <a:rPr lang="fr-FR" sz="1000" u="none" strike="noStrike" baseline="0" dirty="0" smtClean="0">
                          <a:effectLst/>
                        </a:rPr>
                        <a:t> stickers, pavillons)</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u="none" strike="noStrike" dirty="0">
                          <a:solidFill>
                            <a:srgbClr val="FF0000"/>
                          </a:solidFill>
                          <a:effectLst/>
                        </a:rPr>
                        <a:t> </a:t>
                      </a:r>
                      <a:r>
                        <a:rPr lang="fr-FR" sz="1000" u="none" strike="noStrike" dirty="0" smtClean="0">
                          <a:solidFill>
                            <a:srgbClr val="FF0000"/>
                          </a:solidFill>
                          <a:effectLst/>
                        </a:rPr>
                        <a:t>1000</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chemeClr val="bg2">
                              <a:lumMod val="10000"/>
                            </a:schemeClr>
                          </a:solidFill>
                          <a:effectLst/>
                          <a:latin typeface="Calibri"/>
                        </a:rPr>
                        <a:t>533</a:t>
                      </a:r>
                      <a:endParaRPr lang="fr-FR" sz="1000" b="1" i="0" u="none" strike="noStrike" dirty="0">
                        <a:solidFill>
                          <a:schemeClr val="bg2">
                            <a:lumMod val="10000"/>
                          </a:schemeClr>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05"/>
                  </a:ext>
                </a:extLst>
              </a:tr>
              <a:tr h="177269">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a:effectLst/>
                        </a:rPr>
                        <a:t>FRAIS POSTAUX ET </a:t>
                      </a:r>
                      <a:r>
                        <a:rPr lang="fr-FR" sz="1000" u="none" strike="noStrike" dirty="0" smtClean="0">
                          <a:effectLst/>
                        </a:rPr>
                        <a:t>INFORMATIQUE</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u="none" strike="noStrike" dirty="0">
                          <a:effectLst/>
                        </a:rPr>
                        <a:t> </a:t>
                      </a:r>
                      <a:r>
                        <a:rPr lang="fr-FR" sz="1000" u="none" strike="noStrike" dirty="0" smtClean="0">
                          <a:solidFill>
                            <a:srgbClr val="FF0000"/>
                          </a:solidFill>
                          <a:effectLst/>
                        </a:rPr>
                        <a:t>200</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chemeClr val="tx1"/>
                          </a:solidFill>
                          <a:effectLst/>
                          <a:latin typeface="Calibri"/>
                        </a:rPr>
                        <a:t>260</a:t>
                      </a:r>
                      <a:endParaRPr lang="fr-FR" sz="1000" b="1" i="0" u="none" strike="noStrike" dirty="0">
                        <a:solidFill>
                          <a:schemeClr val="tx1"/>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solidFill>
                            <a:schemeClr val="tx1"/>
                          </a:solidFill>
                          <a:effectLst/>
                        </a:rPr>
                        <a:t> </a:t>
                      </a:r>
                      <a:endParaRPr lang="fr-FR" sz="1000" b="0" i="0" u="none" strike="noStrike" dirty="0">
                        <a:solidFill>
                          <a:schemeClr val="tx1"/>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solidFill>
                            <a:srgbClr val="FF0000"/>
                          </a:solidFill>
                          <a:effectLst/>
                        </a:rPr>
                        <a:t> </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b="1" u="none" strike="noStrike" dirty="0">
                          <a:solidFill>
                            <a:schemeClr val="bg2">
                              <a:lumMod val="10000"/>
                            </a:schemeClr>
                          </a:solidFill>
                          <a:effectLst/>
                        </a:rPr>
                        <a:t> </a:t>
                      </a:r>
                      <a:endParaRPr lang="fr-FR" sz="1000" b="1" i="0" u="none" strike="noStrike" dirty="0">
                        <a:solidFill>
                          <a:schemeClr val="bg2">
                            <a:lumMod val="10000"/>
                          </a:schemeClr>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06"/>
                  </a:ext>
                </a:extLst>
              </a:tr>
              <a:tr h="177269">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a:effectLst/>
                        </a:rPr>
                        <a:t>DEPLACEMENTS</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0" i="0" u="none" strike="noStrike" dirty="0" smtClean="0">
                          <a:solidFill>
                            <a:srgbClr val="FF0000"/>
                          </a:solidFill>
                          <a:effectLst/>
                          <a:latin typeface="Calibri"/>
                        </a:rPr>
                        <a:t>500</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rgbClr val="FF0000"/>
                          </a:solidFill>
                          <a:effectLst/>
                          <a:latin typeface="Calibri"/>
                        </a:rPr>
                        <a:t>875</a:t>
                      </a:r>
                      <a:endParaRPr lang="fr-FR" sz="1000" b="1"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solidFill>
                            <a:srgbClr val="FF0000"/>
                          </a:solidFill>
                          <a:effectLst/>
                        </a:rPr>
                        <a:t> </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solidFill>
                            <a:srgbClr val="FF0000"/>
                          </a:solidFill>
                          <a:effectLst/>
                        </a:rPr>
                        <a:t> </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b="1" u="none" strike="noStrike" dirty="0">
                          <a:solidFill>
                            <a:schemeClr val="bg2">
                              <a:lumMod val="10000"/>
                            </a:schemeClr>
                          </a:solidFill>
                          <a:effectLst/>
                        </a:rPr>
                        <a:t> </a:t>
                      </a:r>
                      <a:endParaRPr lang="fr-FR" sz="1000" b="1" i="0" u="none" strike="noStrike" dirty="0">
                        <a:solidFill>
                          <a:schemeClr val="bg2">
                            <a:lumMod val="10000"/>
                          </a:schemeClr>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07"/>
                  </a:ext>
                </a:extLst>
              </a:tr>
              <a:tr h="186133">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a:effectLst/>
                        </a:rPr>
                        <a:t>COTISATION UNAN 56</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fr-FR" sz="1000" b="0" i="0" u="none" strike="noStrike" dirty="0" smtClean="0">
                          <a:solidFill>
                            <a:srgbClr val="FF0000"/>
                          </a:solidFill>
                          <a:effectLst/>
                          <a:latin typeface="+mn-lt"/>
                        </a:rPr>
                        <a:t>324</a:t>
                      </a:r>
                      <a:endParaRPr lang="fr-FR" sz="1000" b="0" i="0" u="none" strike="noStrike" dirty="0">
                        <a:solidFill>
                          <a:srgbClr val="FF0000"/>
                        </a:solidFill>
                        <a:effectLst/>
                        <a:latin typeface="+mn-lt"/>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rgbClr val="000000"/>
                          </a:solidFill>
                          <a:effectLst/>
                          <a:latin typeface="Calibri"/>
                        </a:rPr>
                        <a:t>323</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solidFill>
                            <a:srgbClr val="FF0000"/>
                          </a:solidFill>
                          <a:effectLst/>
                        </a:rPr>
                        <a:t> </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b="1" u="none" strike="noStrike" dirty="0">
                          <a:solidFill>
                            <a:schemeClr val="bg2">
                              <a:lumMod val="10000"/>
                            </a:schemeClr>
                          </a:solidFill>
                          <a:effectLst/>
                        </a:rPr>
                        <a:t> </a:t>
                      </a:r>
                      <a:endParaRPr lang="fr-FR" sz="1000" b="1" i="0" u="none" strike="noStrike" dirty="0">
                        <a:solidFill>
                          <a:schemeClr val="bg2">
                            <a:lumMod val="10000"/>
                          </a:schemeClr>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08"/>
                  </a:ext>
                </a:extLst>
              </a:tr>
              <a:tr h="186133">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l" fontAlgn="b"/>
                      <a:r>
                        <a:rPr lang="fr-FR" sz="1000" b="1" u="none" strike="noStrike" dirty="0">
                          <a:effectLst/>
                        </a:rPr>
                        <a:t>FESTIVITES </a:t>
                      </a:r>
                      <a:endParaRPr lang="fr-FR" sz="1000" b="1" i="0" u="none" strike="noStrike" dirty="0">
                        <a:solidFill>
                          <a:srgbClr val="000000"/>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fontAlgn="b"/>
                      <a:r>
                        <a:rPr lang="fr-FR" sz="1000" u="none" strike="noStrike" dirty="0">
                          <a:effectLst/>
                        </a:rPr>
                        <a:t> </a:t>
                      </a:r>
                      <a:endParaRPr lang="fr-FR" sz="1000" b="1" i="0" u="none" strike="noStrike" dirty="0">
                        <a:solidFill>
                          <a:srgbClr val="000000"/>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l" fontAlgn="b"/>
                      <a:r>
                        <a:rPr lang="fr-FR" sz="1000" b="1" u="none" strike="noStrike" dirty="0">
                          <a:effectLst/>
                        </a:rPr>
                        <a:t>FESTIVITES</a:t>
                      </a:r>
                      <a:endParaRPr lang="fr-FR" sz="1000" b="1" i="0" u="none" strike="noStrike" dirty="0">
                        <a:solidFill>
                          <a:srgbClr val="000000"/>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fontAlgn="b"/>
                      <a:r>
                        <a:rPr lang="fr-FR" sz="1000" u="none" strike="noStrike" dirty="0">
                          <a:solidFill>
                            <a:srgbClr val="FF0000"/>
                          </a:solidFill>
                          <a:effectLst/>
                        </a:rPr>
                        <a:t> </a:t>
                      </a:r>
                      <a:endParaRPr lang="fr-FR" sz="1000" b="1" i="0" u="none" strike="noStrike" dirty="0">
                        <a:solidFill>
                          <a:srgbClr val="FF0000"/>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fontAlgn="b"/>
                      <a:r>
                        <a:rPr lang="fr-FR" sz="1000" b="1" u="none" strike="noStrike" dirty="0">
                          <a:solidFill>
                            <a:schemeClr val="bg2">
                              <a:lumMod val="10000"/>
                            </a:schemeClr>
                          </a:solidFill>
                          <a:effectLst/>
                        </a:rPr>
                        <a:t> </a:t>
                      </a:r>
                      <a:endParaRPr lang="fr-FR" sz="1000" b="1" i="0" u="none" strike="noStrike" dirty="0">
                        <a:solidFill>
                          <a:schemeClr val="bg2">
                            <a:lumMod val="10000"/>
                          </a:schemeClr>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extLst>
                  <a:ext uri="{0D108BD9-81ED-4DB2-BD59-A6C34878D82A}">
                    <a16:rowId xmlns:a16="http://schemas.microsoft.com/office/drawing/2014/main" val="10009"/>
                  </a:ext>
                </a:extLst>
              </a:tr>
              <a:tr h="177269">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smtClean="0">
                          <a:effectLst/>
                        </a:rPr>
                        <a:t>A G+RIEUX+CA+BARBECUE</a:t>
                      </a:r>
                      <a:r>
                        <a:rPr lang="fr-FR" sz="1000" u="none" strike="noStrike" baseline="0" dirty="0" smtClean="0">
                          <a:effectLst/>
                        </a:rPr>
                        <a:t> FRANCO/ANGL</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0" i="0" u="none" strike="noStrike" dirty="0" smtClean="0">
                          <a:solidFill>
                            <a:srgbClr val="FF0000"/>
                          </a:solidFill>
                          <a:effectLst/>
                          <a:latin typeface="Calibri"/>
                        </a:rPr>
                        <a:t>2500</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rgbClr val="FF0000"/>
                          </a:solidFill>
                          <a:effectLst/>
                          <a:latin typeface="Calibri"/>
                        </a:rPr>
                        <a:t>2667</a:t>
                      </a:r>
                      <a:endParaRPr lang="fr-FR" sz="1000" b="1"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a:solidFill>
                            <a:srgbClr val="FF0000"/>
                          </a:solidFill>
                          <a:effectLst/>
                        </a:rPr>
                        <a:t>VENTES REPAS AG</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0" i="0" u="none" strike="noStrike" dirty="0" smtClean="0">
                          <a:solidFill>
                            <a:srgbClr val="FF0000"/>
                          </a:solidFill>
                          <a:effectLst/>
                          <a:latin typeface="Calibri"/>
                        </a:rPr>
                        <a:t>830</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rgbClr val="FF0000"/>
                          </a:solidFill>
                          <a:effectLst/>
                          <a:latin typeface="Calibri"/>
                        </a:rPr>
                        <a:t>1020</a:t>
                      </a:r>
                      <a:endParaRPr lang="fr-FR" sz="1000" b="1"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solidFill>
                            <a:schemeClr val="tx1"/>
                          </a:solidFill>
                          <a:effectLst/>
                        </a:rPr>
                        <a:t> </a:t>
                      </a:r>
                      <a:endParaRPr lang="fr-FR" sz="1000" b="0" i="0" u="none" strike="noStrike" dirty="0">
                        <a:solidFill>
                          <a:schemeClr val="tx1"/>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10"/>
                  </a:ext>
                </a:extLst>
              </a:tr>
              <a:tr h="177269">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b="1" i="0" u="none" strike="noStrike" dirty="0" smtClean="0">
                          <a:solidFill>
                            <a:srgbClr val="000000"/>
                          </a:solidFill>
                          <a:effectLst/>
                          <a:latin typeface="Calibri"/>
                        </a:rPr>
                        <a:t>PRODUITS</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r"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r" fontAlgn="b"/>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solidFill>
                            <a:srgbClr val="FF0000"/>
                          </a:solidFill>
                          <a:effectLst/>
                        </a:rPr>
                        <a:t> </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endParaRPr lang="fr-FR" sz="1000" b="1" i="0" u="none" strike="noStrike" dirty="0">
                        <a:solidFill>
                          <a:schemeClr val="bg2">
                            <a:lumMod val="10000"/>
                          </a:schemeClr>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11"/>
                  </a:ext>
                </a:extLst>
              </a:tr>
              <a:tr h="186133">
                <a:tc>
                  <a:txBody>
                    <a:bodyPr/>
                    <a:lstStyle/>
                    <a:p>
                      <a:pPr algn="l" fontAlgn="b"/>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1000" b="0" i="0" u="none" strike="noStrike" baseline="0" dirty="0" smtClean="0">
                          <a:solidFill>
                            <a:schemeClr val="tx1"/>
                          </a:solidFill>
                          <a:effectLst/>
                          <a:latin typeface="+mn-lt"/>
                        </a:rPr>
                        <a:t>PUBLICITE IAV</a:t>
                      </a:r>
                      <a:endParaRPr lang="fr-FR" sz="1000" b="1" i="0" u="none" strike="noStrike" baseline="0" dirty="0" smtClean="0">
                        <a:solidFill>
                          <a:schemeClr val="bg1"/>
                        </a:solidFill>
                        <a:effectLst/>
                        <a:latin typeface="+mn-lt"/>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u="none" strike="noStrike" dirty="0" smtClean="0">
                          <a:solidFill>
                            <a:srgbClr val="FF0000"/>
                          </a:solidFill>
                          <a:effectLst/>
                        </a:rPr>
                        <a:t>250</a:t>
                      </a:r>
                      <a:r>
                        <a:rPr lang="fr-FR" sz="1000" u="none" strike="noStrike" dirty="0">
                          <a:solidFill>
                            <a:srgbClr val="FF0000"/>
                          </a:solidFill>
                          <a:effectLst/>
                        </a:rPr>
                        <a:t> </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rgbClr val="000000"/>
                          </a:solidFill>
                          <a:effectLst/>
                          <a:latin typeface="Calibri"/>
                        </a:rPr>
                        <a:t>250</a:t>
                      </a: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l" fontAlgn="b"/>
                      <a:r>
                        <a:rPr lang="fr-FR" sz="1000" b="1" u="none" strike="noStrike" dirty="0">
                          <a:effectLst/>
                        </a:rPr>
                        <a:t>SUBVENTIONS</a:t>
                      </a:r>
                      <a:endParaRPr lang="fr-FR" sz="1000" b="1" i="0" u="none" strike="noStrike" dirty="0">
                        <a:solidFill>
                          <a:srgbClr val="000000"/>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fontAlgn="b"/>
                      <a:r>
                        <a:rPr lang="fr-FR" sz="1000" u="none" strike="noStrike" dirty="0">
                          <a:solidFill>
                            <a:srgbClr val="FF0000"/>
                          </a:solidFill>
                          <a:effectLst/>
                        </a:rPr>
                        <a:t> </a:t>
                      </a:r>
                      <a:endParaRPr lang="fr-FR" sz="1000" b="1" i="0" u="none" strike="noStrike" dirty="0">
                        <a:solidFill>
                          <a:srgbClr val="FF0000"/>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fontAlgn="b"/>
                      <a:r>
                        <a:rPr lang="fr-FR" sz="1000" b="1" u="none" strike="noStrike" dirty="0">
                          <a:solidFill>
                            <a:schemeClr val="bg2">
                              <a:lumMod val="10000"/>
                            </a:schemeClr>
                          </a:solidFill>
                          <a:effectLst/>
                        </a:rPr>
                        <a:t> </a:t>
                      </a:r>
                      <a:endParaRPr lang="fr-FR" sz="1000" b="1" i="0" u="none" strike="noStrike" dirty="0">
                        <a:solidFill>
                          <a:schemeClr val="bg2">
                            <a:lumMod val="10000"/>
                          </a:schemeClr>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extLst>
                  <a:ext uri="{0D108BD9-81ED-4DB2-BD59-A6C34878D82A}">
                    <a16:rowId xmlns:a16="http://schemas.microsoft.com/office/drawing/2014/main" val="10012"/>
                  </a:ext>
                </a:extLst>
              </a:tr>
              <a:tr h="177269">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1000" u="none" strike="noStrike" dirty="0" smtClean="0">
                          <a:effectLst/>
                        </a:rPr>
                        <a:t>ECUSSONS AUP+ CARTES MARINE</a:t>
                      </a:r>
                      <a:endParaRPr lang="fr-FR" sz="1000" b="0" i="0" u="none" strike="noStrike" dirty="0" smtClean="0">
                        <a:solidFill>
                          <a:srgbClr val="000000"/>
                        </a:solidFill>
                        <a:effectLst/>
                        <a:latin typeface="+mn-lt"/>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u="none" strike="noStrike" dirty="0" smtClean="0">
                          <a:solidFill>
                            <a:srgbClr val="FF0000"/>
                          </a:solidFill>
                          <a:effectLst/>
                        </a:rPr>
                        <a:t>850</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rgbClr val="FF0000"/>
                          </a:solidFill>
                          <a:effectLst/>
                          <a:latin typeface="Calibri"/>
                        </a:rPr>
                        <a:t>1179</a:t>
                      </a:r>
                      <a:endParaRPr lang="fr-FR" sz="1000" b="1"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a:effectLst/>
                        </a:rPr>
                        <a:t>   MAIRIE LRB</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u="none" strike="noStrike" dirty="0">
                          <a:solidFill>
                            <a:srgbClr val="FF0000"/>
                          </a:solidFill>
                          <a:effectLst/>
                        </a:rPr>
                        <a:t>400</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chemeClr val="bg2">
                              <a:lumMod val="10000"/>
                            </a:schemeClr>
                          </a:solidFill>
                          <a:effectLst/>
                          <a:latin typeface="Calibri"/>
                        </a:rPr>
                        <a:t>400</a:t>
                      </a:r>
                      <a:endParaRPr lang="fr-FR" sz="1000" b="1" i="0" u="none" strike="noStrike" dirty="0">
                        <a:solidFill>
                          <a:schemeClr val="bg2">
                            <a:lumMod val="10000"/>
                          </a:schemeClr>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13"/>
                  </a:ext>
                </a:extLst>
              </a:tr>
              <a:tr h="177269">
                <a:tc>
                  <a:txBody>
                    <a:bodyPr/>
                    <a:lstStyle/>
                    <a:p>
                      <a:pPr algn="l"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b="1" i="0" u="none" strike="noStrike" dirty="0" smtClean="0">
                          <a:solidFill>
                            <a:srgbClr val="000000"/>
                          </a:solidFill>
                          <a:effectLst/>
                          <a:latin typeface="Calibri"/>
                        </a:rPr>
                        <a:t>DON</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r" fontAlgn="b"/>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fontAlgn="b"/>
                      <a:r>
                        <a:rPr lang="fr-FR" sz="1000" b="1" u="none" strike="noStrike" dirty="0">
                          <a:solidFill>
                            <a:srgbClr val="FF0000"/>
                          </a:solidFill>
                          <a:effectLst/>
                        </a:rPr>
                        <a:t> </a:t>
                      </a:r>
                      <a:endParaRPr lang="fr-FR" sz="1000" b="1"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a:effectLst/>
                        </a:rPr>
                        <a:t>   SYNDICAT DU PORT</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u="none" strike="noStrike" dirty="0">
                          <a:solidFill>
                            <a:srgbClr val="FF0000"/>
                          </a:solidFill>
                          <a:effectLst/>
                        </a:rPr>
                        <a:t>600</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chemeClr val="bg2">
                              <a:lumMod val="10000"/>
                            </a:schemeClr>
                          </a:solidFill>
                          <a:effectLst/>
                          <a:latin typeface="Calibri"/>
                        </a:rPr>
                        <a:t>600</a:t>
                      </a:r>
                      <a:endParaRPr lang="fr-FR" sz="1000" b="1" i="0" u="none" strike="noStrike" dirty="0">
                        <a:solidFill>
                          <a:schemeClr val="bg2">
                            <a:lumMod val="10000"/>
                          </a:schemeClr>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14"/>
                  </a:ext>
                </a:extLst>
              </a:tr>
              <a:tr h="186133">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a:effectLst/>
                        </a:rPr>
                        <a:t> </a:t>
                      </a:r>
                      <a:r>
                        <a:rPr lang="fr-FR" sz="1000" u="none" strike="noStrike" dirty="0" smtClean="0">
                          <a:effectLst/>
                        </a:rPr>
                        <a:t>SNSM + PARTIC.BATEAU TEMPS LIBRE</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u="none" strike="noStrike" dirty="0" smtClean="0">
                          <a:solidFill>
                            <a:srgbClr val="FF0000"/>
                          </a:solidFill>
                          <a:effectLst/>
                        </a:rPr>
                        <a:t>400</a:t>
                      </a:r>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u="none" strike="noStrike" dirty="0" smtClean="0">
                          <a:effectLst/>
                        </a:rPr>
                        <a:t>400</a:t>
                      </a:r>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u="none" strike="noStrike" dirty="0">
                          <a:effectLst/>
                        </a:rPr>
                        <a:t> </a:t>
                      </a:r>
                      <a:r>
                        <a:rPr lang="fr-FR" sz="1000" u="none" strike="noStrike" baseline="0" dirty="0" smtClean="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u="none" strike="noStrike" dirty="0">
                          <a:solidFill>
                            <a:srgbClr val="FF0000"/>
                          </a:solidFill>
                          <a:effectLst/>
                        </a:rPr>
                        <a:t> </a:t>
                      </a:r>
                      <a:endParaRPr lang="fr-FR" sz="1000" b="0"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u="none" strike="noStrike" dirty="0">
                          <a:solidFill>
                            <a:schemeClr val="bg2">
                              <a:lumMod val="10000"/>
                            </a:schemeClr>
                          </a:solidFill>
                          <a:effectLst/>
                        </a:rPr>
                        <a:t> </a:t>
                      </a:r>
                      <a:endParaRPr lang="fr-FR" sz="1000" b="1" i="0" u="none" strike="noStrike" dirty="0">
                        <a:solidFill>
                          <a:schemeClr val="bg2">
                            <a:lumMod val="10000"/>
                          </a:schemeClr>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u="none" strike="noStrike" dirty="0">
                          <a:solidFill>
                            <a:schemeClr val="accent3">
                              <a:lumMod val="75000"/>
                            </a:schemeClr>
                          </a:solidFill>
                          <a:effectLst/>
                        </a:rPr>
                        <a:t> </a:t>
                      </a:r>
                      <a:endParaRPr lang="fr-FR" sz="1000" b="0" i="0" u="none" strike="noStrike" dirty="0">
                        <a:solidFill>
                          <a:schemeClr val="accent3">
                            <a:lumMod val="75000"/>
                          </a:schemeClr>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15"/>
                  </a:ext>
                </a:extLst>
              </a:tr>
              <a:tr h="186133">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b="1" u="none" strike="noStrike" dirty="0">
                          <a:effectLst/>
                        </a:rPr>
                        <a:t>SOLDE DEPENCES</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fr-FR" sz="1000" b="1" dirty="0" smtClean="0">
                          <a:solidFill>
                            <a:srgbClr val="FF0000"/>
                          </a:solidFill>
                        </a:rPr>
                        <a:t>6794</a:t>
                      </a:r>
                      <a:endParaRPr lang="fr-FR" sz="1000" b="1" dirty="0">
                        <a:solidFill>
                          <a:srgbClr val="FF0000"/>
                        </a:solidFill>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rgbClr val="000000"/>
                          </a:solidFill>
                          <a:effectLst/>
                          <a:latin typeface="Calibri"/>
                        </a:rPr>
                        <a:t>7369</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fontAlgn="b"/>
                      <a:r>
                        <a:rPr lang="fr-FR" sz="1000" b="1" u="none" strike="noStrike" dirty="0">
                          <a:effectLst/>
                        </a:rPr>
                        <a:t>SOLDES RECETTES</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u="none" strike="noStrike" dirty="0">
                          <a:solidFill>
                            <a:srgbClr val="FF0000"/>
                          </a:solidFill>
                          <a:effectLst/>
                        </a:rPr>
                        <a:t> </a:t>
                      </a:r>
                      <a:r>
                        <a:rPr lang="fr-FR" sz="1000" b="1" u="none" strike="noStrike" dirty="0" smtClean="0">
                          <a:solidFill>
                            <a:srgbClr val="FF0000"/>
                          </a:solidFill>
                          <a:effectLst/>
                        </a:rPr>
                        <a:t>5722</a:t>
                      </a:r>
                      <a:endParaRPr lang="fr-FR" sz="1000" b="1"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chemeClr val="bg2">
                              <a:lumMod val="10000"/>
                            </a:schemeClr>
                          </a:solidFill>
                          <a:effectLst/>
                          <a:latin typeface="Calibri"/>
                        </a:rPr>
                        <a:t>5833</a:t>
                      </a:r>
                      <a:endParaRPr lang="fr-FR" sz="1000" b="1" i="0" u="none" strike="noStrike" dirty="0">
                        <a:solidFill>
                          <a:schemeClr val="bg2">
                            <a:lumMod val="10000"/>
                          </a:schemeClr>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fr-FR" sz="1000" b="1" u="none" strike="noStrike" dirty="0">
                          <a:solidFill>
                            <a:schemeClr val="accent3">
                              <a:lumMod val="50000"/>
                            </a:schemeClr>
                          </a:solidFill>
                          <a:effectLst/>
                        </a:rPr>
                        <a:t> </a:t>
                      </a:r>
                      <a:endParaRPr lang="fr-FR" sz="1000" b="1" i="0" u="none" strike="noStrike" dirty="0">
                        <a:solidFill>
                          <a:schemeClr val="accent3">
                            <a:lumMod val="50000"/>
                          </a:schemeClr>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16"/>
                  </a:ext>
                </a:extLst>
              </a:tr>
              <a:tr h="186133">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l"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246617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1800" y="259507"/>
            <a:ext cx="7766436" cy="871312"/>
          </a:xfrm>
          <a:effectLst>
            <a:outerShdw blurRad="50800" dist="38100" dir="13500000" algn="br" rotWithShape="0">
              <a:prstClr val="black">
                <a:alpha val="40000"/>
              </a:prstClr>
            </a:outerShdw>
          </a:effectLst>
        </p:spPr>
        <p:txBody>
          <a:bodyPr>
            <a:normAutofit/>
          </a:bodyPr>
          <a:lstStyle/>
          <a:p>
            <a:r>
              <a:rPr lang="fr-FR" sz="2646" b="1" dirty="0">
                <a:solidFill>
                  <a:srgbClr val="002060"/>
                </a:solidFill>
              </a:rPr>
              <a:t>PREVISION BUDGET 2017</a:t>
            </a:r>
          </a:p>
        </p:txBody>
      </p:sp>
      <p:graphicFrame>
        <p:nvGraphicFramePr>
          <p:cNvPr id="3" name="Espace réservé du contenu 2"/>
          <p:cNvGraphicFramePr>
            <a:graphicFrameLocks noGrp="1"/>
          </p:cNvGraphicFramePr>
          <p:nvPr>
            <p:ph idx="1"/>
            <p:extLst/>
          </p:nvPr>
        </p:nvGraphicFramePr>
        <p:xfrm>
          <a:off x="967347" y="994738"/>
          <a:ext cx="7775977" cy="5278384"/>
        </p:xfrm>
        <a:graphic>
          <a:graphicData uri="http://schemas.openxmlformats.org/drawingml/2006/table">
            <a:tbl>
              <a:tblPr>
                <a:tableStyleId>{5C22544A-7EE6-4342-B048-85BDC9FD1C3A}</a:tableStyleId>
              </a:tblPr>
              <a:tblGrid>
                <a:gridCol w="204122">
                  <a:extLst>
                    <a:ext uri="{9D8B030D-6E8A-4147-A177-3AD203B41FA5}">
                      <a16:colId xmlns:a16="http://schemas.microsoft.com/office/drawing/2014/main" val="20000"/>
                    </a:ext>
                  </a:extLst>
                </a:gridCol>
                <a:gridCol w="2466501">
                  <a:extLst>
                    <a:ext uri="{9D8B030D-6E8A-4147-A177-3AD203B41FA5}">
                      <a16:colId xmlns:a16="http://schemas.microsoft.com/office/drawing/2014/main" val="20001"/>
                    </a:ext>
                  </a:extLst>
                </a:gridCol>
                <a:gridCol w="527298">
                  <a:extLst>
                    <a:ext uri="{9D8B030D-6E8A-4147-A177-3AD203B41FA5}">
                      <a16:colId xmlns:a16="http://schemas.microsoft.com/office/drawing/2014/main" val="20002"/>
                    </a:ext>
                  </a:extLst>
                </a:gridCol>
                <a:gridCol w="559954">
                  <a:extLst>
                    <a:ext uri="{9D8B030D-6E8A-4147-A177-3AD203B41FA5}">
                      <a16:colId xmlns:a16="http://schemas.microsoft.com/office/drawing/2014/main" val="20003"/>
                    </a:ext>
                  </a:extLst>
                </a:gridCol>
                <a:gridCol w="709076">
                  <a:extLst>
                    <a:ext uri="{9D8B030D-6E8A-4147-A177-3AD203B41FA5}">
                      <a16:colId xmlns:a16="http://schemas.microsoft.com/office/drawing/2014/main" val="20004"/>
                    </a:ext>
                  </a:extLst>
                </a:gridCol>
                <a:gridCol w="1938143">
                  <a:extLst>
                    <a:ext uri="{9D8B030D-6E8A-4147-A177-3AD203B41FA5}">
                      <a16:colId xmlns:a16="http://schemas.microsoft.com/office/drawing/2014/main" val="20005"/>
                    </a:ext>
                  </a:extLst>
                </a:gridCol>
                <a:gridCol w="555444">
                  <a:extLst>
                    <a:ext uri="{9D8B030D-6E8A-4147-A177-3AD203B41FA5}">
                      <a16:colId xmlns:a16="http://schemas.microsoft.com/office/drawing/2014/main" val="20006"/>
                    </a:ext>
                  </a:extLst>
                </a:gridCol>
                <a:gridCol w="523959">
                  <a:extLst>
                    <a:ext uri="{9D8B030D-6E8A-4147-A177-3AD203B41FA5}">
                      <a16:colId xmlns:a16="http://schemas.microsoft.com/office/drawing/2014/main" val="20007"/>
                    </a:ext>
                  </a:extLst>
                </a:gridCol>
                <a:gridCol w="291480">
                  <a:extLst>
                    <a:ext uri="{9D8B030D-6E8A-4147-A177-3AD203B41FA5}">
                      <a16:colId xmlns:a16="http://schemas.microsoft.com/office/drawing/2014/main" val="20008"/>
                    </a:ext>
                  </a:extLst>
                </a:gridCol>
              </a:tblGrid>
              <a:tr h="200853">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B w="12700" cmpd="sng">
                      <a:noFill/>
                    </a:lnB>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extLst>
                  <a:ext uri="{0D108BD9-81ED-4DB2-BD59-A6C34878D82A}">
                    <a16:rowId xmlns:a16="http://schemas.microsoft.com/office/drawing/2014/main" val="10000"/>
                  </a:ext>
                </a:extLst>
              </a:tr>
              <a:tr h="200853">
                <a:tc>
                  <a:txBody>
                    <a:bodyPr/>
                    <a:lstStyle/>
                    <a:p>
                      <a:pPr algn="ctr"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ctr" rtl="0" fontAlgn="b"/>
                      <a:r>
                        <a:rPr lang="fr-FR" sz="1000" b="1" u="none" strike="noStrike" dirty="0">
                          <a:effectLst/>
                        </a:rPr>
                        <a:t>DETAIL DES DEPENSES</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rtl="0" fontAlgn="b"/>
                      <a:r>
                        <a:rPr lang="fr-FR" sz="1000" b="1" u="none" strike="noStrike" dirty="0">
                          <a:effectLst/>
                        </a:rPr>
                        <a:t>PREVU</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rtl="0" fontAlgn="b"/>
                      <a:r>
                        <a:rPr lang="fr-FR" sz="1000" b="1" u="none" strike="noStrike" dirty="0">
                          <a:effectLst/>
                        </a:rPr>
                        <a:t>REALISE</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rtl="0"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ctr" rtl="0" fontAlgn="b"/>
                      <a:r>
                        <a:rPr lang="fr-FR" sz="1000" b="1" u="none" strike="noStrike" dirty="0">
                          <a:effectLst/>
                        </a:rPr>
                        <a:t>DETAIL DES RECETTES</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rtl="0" fontAlgn="b"/>
                      <a:r>
                        <a:rPr lang="fr-FR" sz="1000" b="1" u="none" strike="noStrike">
                          <a:effectLst/>
                        </a:rPr>
                        <a:t>PREVU</a:t>
                      </a:r>
                      <a:endParaRPr lang="fr-FR" sz="1000" b="1" i="0" u="none" strike="noStrike">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rtl="0" fontAlgn="b"/>
                      <a:r>
                        <a:rPr lang="fr-FR" sz="1000" b="1" u="none" strike="noStrike">
                          <a:effectLst/>
                        </a:rPr>
                        <a:t>REALISE</a:t>
                      </a:r>
                      <a:endParaRPr lang="fr-FR" sz="1000" b="1" i="0" u="none" strike="noStrike">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01"/>
                  </a:ext>
                </a:extLst>
              </a:tr>
              <a:tr h="287657">
                <a:tc>
                  <a:txBody>
                    <a:bodyPr/>
                    <a:lstStyle/>
                    <a:p>
                      <a:pPr algn="ctr"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rtl="0" fontAlgn="b"/>
                      <a:r>
                        <a:rPr lang="fr-FR" sz="1000" b="1" u="none" strike="noStrike" dirty="0">
                          <a:effectLst/>
                        </a:rPr>
                        <a:t>FONCTIONNEMENT ASSOCIATION</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rtl="0"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fr-FR" sz="1700" b="1"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rtl="0"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b"/>
                      <a:r>
                        <a:rPr lang="fr-FR" sz="1000" b="1" u="none" strike="noStrike" dirty="0">
                          <a:effectLst/>
                        </a:rPr>
                        <a:t>FONCTIONNEMENT ASSOCIATION</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rtl="0"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fr-FR" sz="1700" b="1"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02"/>
                  </a:ext>
                </a:extLst>
              </a:tr>
              <a:tr h="287657">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rtl="0" fontAlgn="b"/>
                      <a:r>
                        <a:rPr lang="fr-FR" sz="1000" u="none" strike="noStrike" baseline="0" dirty="0" smtClean="0">
                          <a:effectLst/>
                        </a:rPr>
                        <a:t>ACHATS </a:t>
                      </a:r>
                      <a:r>
                        <a:rPr lang="fr-FR" sz="1000" u="none" strike="noStrike" dirty="0" smtClean="0">
                          <a:effectLst/>
                        </a:rPr>
                        <a:t>MATERIEL</a:t>
                      </a:r>
                      <a:r>
                        <a:rPr lang="fr-FR" sz="1000" u="none" strike="noStrike" baseline="0" dirty="0" smtClean="0">
                          <a:effectLst/>
                        </a:rPr>
                        <a:t> (ORDI PRESIDENT)</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fr-FR" sz="1000" b="1" i="0" u="none" strike="noStrike" dirty="0" smtClean="0">
                          <a:solidFill>
                            <a:srgbClr val="000000"/>
                          </a:solidFill>
                          <a:effectLst/>
                          <a:latin typeface="Calibri"/>
                        </a:rPr>
                        <a:t>600</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b"/>
                      <a:r>
                        <a:rPr lang="fr-FR" sz="1000" u="none" strike="noStrike" dirty="0">
                          <a:effectLst/>
                        </a:rPr>
                        <a:t>COTISATIONS</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fr-FR" sz="1000" b="1" i="0" u="none" strike="noStrike" dirty="0" smtClean="0">
                          <a:solidFill>
                            <a:srgbClr val="000000"/>
                          </a:solidFill>
                          <a:effectLst/>
                          <a:latin typeface="Calibri"/>
                        </a:rPr>
                        <a:t>3000</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03"/>
                  </a:ext>
                </a:extLst>
              </a:tr>
              <a:tr h="289271">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rtl="0" fontAlgn="b"/>
                      <a:r>
                        <a:rPr lang="fr-FR" sz="1000" u="none" strike="noStrike" dirty="0">
                          <a:effectLst/>
                        </a:rPr>
                        <a:t>FOURNITURES (</a:t>
                      </a:r>
                      <a:r>
                        <a:rPr lang="fr-FR" sz="1000" u="none" strike="noStrike" dirty="0" smtClean="0">
                          <a:effectLst/>
                        </a:rPr>
                        <a:t>cartouches + papier</a:t>
                      </a:r>
                      <a:r>
                        <a:rPr lang="fr-FR" sz="1000" u="none" strike="noStrike" dirty="0">
                          <a:effectLst/>
                        </a:rPr>
                        <a:t>)</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fr-FR" sz="1000" b="1" i="0" u="none" strike="noStrike" dirty="0" smtClean="0">
                          <a:solidFill>
                            <a:srgbClr val="000000"/>
                          </a:solidFill>
                          <a:effectLst/>
                          <a:latin typeface="Calibri"/>
                        </a:rPr>
                        <a:t>200</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b"/>
                      <a:r>
                        <a:rPr lang="fr-FR" sz="1000" u="none" strike="noStrike" dirty="0">
                          <a:effectLst/>
                        </a:rPr>
                        <a:t>PRODUITS FINANCIERS</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fr-FR" sz="1000" b="1" u="none" strike="noStrike" dirty="0" smtClean="0">
                          <a:effectLst/>
                        </a:rPr>
                        <a:t>30</a:t>
                      </a:r>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04"/>
                  </a:ext>
                </a:extLst>
              </a:tr>
              <a:tr h="289271">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rtl="0" fontAlgn="b"/>
                      <a:r>
                        <a:rPr lang="fr-FR" sz="1000" u="none" strike="noStrike" dirty="0">
                          <a:effectLst/>
                        </a:rPr>
                        <a:t>ASSURANCE</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fr-FR" sz="1000" b="1" i="0" u="none" strike="noStrike" dirty="0" smtClean="0">
                          <a:solidFill>
                            <a:srgbClr val="000000"/>
                          </a:solidFill>
                          <a:effectLst/>
                          <a:latin typeface="Calibri"/>
                        </a:rPr>
                        <a:t>170</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b"/>
                      <a:r>
                        <a:rPr lang="fr-FR" sz="1000" u="none" strike="noStrike" dirty="0">
                          <a:effectLst/>
                        </a:rPr>
                        <a:t>PRODUITS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fr-FR" sz="1000" b="1" i="0" u="none" strike="noStrike" dirty="0" smtClean="0">
                          <a:solidFill>
                            <a:srgbClr val="000000"/>
                          </a:solidFill>
                          <a:effectLst/>
                          <a:latin typeface="Calibri"/>
                        </a:rPr>
                        <a:t>200</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05"/>
                  </a:ext>
                </a:extLst>
              </a:tr>
              <a:tr h="289271">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rtl="0" fontAlgn="b"/>
                      <a:r>
                        <a:rPr lang="fr-FR" sz="1000" u="none" strike="noStrike" dirty="0">
                          <a:effectLst/>
                        </a:rPr>
                        <a:t>FRAIS </a:t>
                      </a:r>
                      <a:r>
                        <a:rPr lang="fr-FR" sz="1000" u="none" strike="noStrike" dirty="0" smtClean="0">
                          <a:effectLst/>
                        </a:rPr>
                        <a:t>POSTAUX,INFORMATIQUE,INTERNET</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fr-FR" sz="1000" b="1" u="none" strike="noStrike" dirty="0" smtClean="0">
                          <a:effectLst/>
                        </a:rPr>
                        <a:t>300</a:t>
                      </a:r>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06"/>
                  </a:ext>
                </a:extLst>
              </a:tr>
              <a:tr h="289271">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rtl="0" fontAlgn="b"/>
                      <a:r>
                        <a:rPr lang="fr-FR" sz="1000" u="none" strike="noStrike" dirty="0">
                          <a:effectLst/>
                        </a:rPr>
                        <a:t>DEPLACEMENTS</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fr-FR" sz="1000" b="1" i="0" u="none" strike="noStrike" dirty="0" smtClean="0">
                          <a:solidFill>
                            <a:srgbClr val="000000"/>
                          </a:solidFill>
                          <a:effectLst/>
                          <a:latin typeface="Calibri"/>
                        </a:rPr>
                        <a:t>800</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07"/>
                  </a:ext>
                </a:extLst>
              </a:tr>
              <a:tr h="289271">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rtl="0" fontAlgn="b"/>
                      <a:r>
                        <a:rPr lang="fr-FR" sz="1000" u="none" strike="noStrike" dirty="0">
                          <a:effectLst/>
                        </a:rPr>
                        <a:t>COTISATION UNAN 56</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r-FR" sz="1000" b="1" i="0" u="none" strike="noStrike" dirty="0" smtClean="0">
                          <a:solidFill>
                            <a:srgbClr val="000000"/>
                          </a:solidFill>
                          <a:effectLst/>
                          <a:latin typeface="Calibri" panose="020F0502020204030204" pitchFamily="34" charset="0"/>
                        </a:rPr>
                        <a:t>357</a:t>
                      </a:r>
                      <a:endParaRPr lang="fr-FR" sz="1000" b="1" i="0" u="none" strike="noStrike" dirty="0">
                        <a:solidFill>
                          <a:srgbClr val="000000"/>
                        </a:solidFill>
                        <a:effectLst/>
                        <a:latin typeface="Calibri" panose="020F0502020204030204" pitchFamily="34" charset="0"/>
                      </a:endParaRPr>
                    </a:p>
                  </a:txBody>
                  <a:tcPr marL="9000" marR="9000" marT="9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08"/>
                  </a:ext>
                </a:extLst>
              </a:tr>
              <a:tr h="287657">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rtl="0" fontAlgn="b"/>
                      <a:r>
                        <a:rPr lang="fr-FR" sz="1000" b="1" u="none" strike="noStrike" dirty="0">
                          <a:effectLst/>
                        </a:rPr>
                        <a:t>FESTIVITES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l" rtl="0"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l" rtl="0" fontAlgn="b"/>
                      <a:r>
                        <a:rPr lang="fr-FR" sz="1000"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b"/>
                      <a:r>
                        <a:rPr lang="fr-FR" sz="1000" b="1" u="none" strike="noStrike" dirty="0">
                          <a:effectLst/>
                        </a:rPr>
                        <a:t>FESTIVITES</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l" rtl="0"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09"/>
                  </a:ext>
                </a:extLst>
              </a:tr>
              <a:tr h="289271">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rtl="0" fontAlgn="b"/>
                      <a:r>
                        <a:rPr lang="fr-FR" sz="1000" u="none" strike="noStrike" dirty="0" smtClean="0">
                          <a:effectLst/>
                        </a:rPr>
                        <a:t>A.G,</a:t>
                      </a:r>
                      <a:r>
                        <a:rPr lang="fr-FR" sz="1000" u="none" strike="noStrike" baseline="0" dirty="0" smtClean="0">
                          <a:effectLst/>
                        </a:rPr>
                        <a:t>RIEUX,BARBECUE,CONCOU.PHOTO…</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fr-FR" sz="1000" b="1" i="0" u="none" strike="noStrike" dirty="0" smtClean="0">
                          <a:solidFill>
                            <a:srgbClr val="000000"/>
                          </a:solidFill>
                          <a:effectLst/>
                          <a:latin typeface="Calibri"/>
                        </a:rPr>
                        <a:t>2500</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b"/>
                      <a:r>
                        <a:rPr lang="fr-FR" sz="1000" u="none" strike="noStrike" dirty="0">
                          <a:effectLst/>
                        </a:rPr>
                        <a:t>VENTES REPAS </a:t>
                      </a:r>
                      <a:r>
                        <a:rPr lang="fr-FR" sz="1000" u="none" strike="noStrike" dirty="0" smtClean="0">
                          <a:effectLst/>
                        </a:rPr>
                        <a:t>AG, BARBECUE</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fr-FR" sz="1000" b="1" i="0" u="none" strike="noStrike" dirty="0" smtClean="0">
                          <a:solidFill>
                            <a:srgbClr val="000000"/>
                          </a:solidFill>
                          <a:effectLst/>
                          <a:latin typeface="Calibri"/>
                        </a:rPr>
                        <a:t>1000</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10"/>
                  </a:ext>
                </a:extLst>
              </a:tr>
              <a:tr h="289271">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fr-FR" sz="1000" u="none" strike="noStrike" dirty="0" smtClean="0">
                          <a:solidFill>
                            <a:schemeClr val="tx2">
                              <a:lumMod val="40000"/>
                              <a:lumOff val="60000"/>
                            </a:schemeClr>
                          </a:solidFill>
                          <a:effectLst/>
                        </a:rPr>
                        <a:t> </a:t>
                      </a:r>
                      <a:r>
                        <a:rPr lang="fr-FR" sz="1000" b="1" u="none" strike="noStrike" dirty="0" smtClean="0">
                          <a:solidFill>
                            <a:schemeClr val="tx1"/>
                          </a:solidFill>
                          <a:effectLst/>
                        </a:rPr>
                        <a:t>PRODUITS</a:t>
                      </a:r>
                      <a:endParaRPr lang="fr-FR" sz="1000" b="1" i="0" u="none" strike="noStrike" dirty="0" smtClean="0">
                        <a:solidFill>
                          <a:schemeClr val="tx1"/>
                        </a:solidFill>
                        <a:effectLst/>
                        <a:latin typeface="+mn-lt"/>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r" rtl="0" fontAlgn="b"/>
                      <a:endParaRPr lang="fr-FR" sz="1000" b="1" i="0" u="none" strike="noStrike" dirty="0">
                        <a:solidFill>
                          <a:schemeClr val="tx2">
                            <a:lumMod val="40000"/>
                            <a:lumOff val="60000"/>
                          </a:schemeClr>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fr-FR" sz="1700" dirty="0">
                        <a:solidFill>
                          <a:schemeClr val="tx2">
                            <a:lumMod val="40000"/>
                            <a:lumOff val="60000"/>
                          </a:schemeClr>
                        </a:solidFill>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b"/>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11"/>
                  </a:ext>
                </a:extLst>
              </a:tr>
              <a:tr h="289271">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rtl="0" fontAlgn="b"/>
                      <a:r>
                        <a:rPr lang="fr-FR" sz="1000" u="none" strike="noStrike" baseline="0" dirty="0">
                          <a:solidFill>
                            <a:schemeClr val="bg1"/>
                          </a:solidFill>
                          <a:effectLst/>
                        </a:rPr>
                        <a:t> </a:t>
                      </a:r>
                      <a:r>
                        <a:rPr lang="fr-FR" sz="1000" u="none" strike="noStrike" baseline="0" dirty="0" smtClean="0">
                          <a:solidFill>
                            <a:schemeClr val="tx1"/>
                          </a:solidFill>
                          <a:effectLst/>
                        </a:rPr>
                        <a:t>PUBLICITE IAV</a:t>
                      </a:r>
                      <a:endParaRPr lang="fr-FR" sz="1000" b="1" i="0" u="none" strike="noStrike" baseline="0" dirty="0">
                        <a:solidFill>
                          <a:schemeClr val="bg1"/>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fr-FR" sz="1000" b="1" i="0" u="none" strike="noStrike" dirty="0" smtClean="0">
                          <a:solidFill>
                            <a:srgbClr val="000000"/>
                          </a:solidFill>
                          <a:effectLst/>
                          <a:latin typeface="Calibri" panose="020F0502020204030204" pitchFamily="34" charset="0"/>
                        </a:rPr>
                        <a:t>275</a:t>
                      </a:r>
                      <a:endParaRPr lang="fr-FR" sz="1000" b="1" i="0" u="none" strike="noStrike" dirty="0">
                        <a:solidFill>
                          <a:srgbClr val="000000"/>
                        </a:solidFill>
                        <a:effectLst/>
                        <a:latin typeface="Calibri" panose="020F0502020204030204" pitchFamily="34" charset="0"/>
                      </a:endParaRPr>
                    </a:p>
                  </a:txBody>
                  <a:tcPr marL="9000" marR="9000" marT="9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fr-FR" sz="1000"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b"/>
                      <a:r>
                        <a:rPr lang="fr-FR" sz="1000" b="1" u="none" strike="noStrike" dirty="0">
                          <a:effectLst/>
                        </a:rPr>
                        <a:t>SUBVENTIONS</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l" rtl="0"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12"/>
                  </a:ext>
                </a:extLst>
              </a:tr>
              <a:tr h="289271">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pPr algn="l" rtl="0" fontAlgn="b"/>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rtl="0" fontAlgn="b"/>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b"/>
                      <a:r>
                        <a:rPr lang="fr-FR" sz="1000" u="none" strike="noStrike" dirty="0">
                          <a:effectLst/>
                        </a:rPr>
                        <a:t> </a:t>
                      </a:r>
                      <a:r>
                        <a:rPr lang="fr-FR" sz="1000" u="none" strike="noStrike" dirty="0" smtClean="0">
                          <a:effectLst/>
                        </a:rPr>
                        <a:t>MAIRIE </a:t>
                      </a:r>
                      <a:r>
                        <a:rPr lang="fr-FR" sz="1000" u="none" strike="noStrike" dirty="0">
                          <a:effectLst/>
                        </a:rPr>
                        <a:t>LRB</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fr-FR" sz="1000" b="1" i="0" u="none" strike="noStrike" dirty="0" smtClean="0">
                          <a:solidFill>
                            <a:srgbClr val="000000"/>
                          </a:solidFill>
                          <a:effectLst/>
                          <a:latin typeface="Calibri"/>
                        </a:rPr>
                        <a:t>400</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13"/>
                  </a:ext>
                </a:extLst>
              </a:tr>
              <a:tr h="306063">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r>
                        <a:rPr lang="fr-FR" sz="1000" dirty="0" smtClean="0"/>
                        <a:t>DON </a:t>
                      </a:r>
                      <a:endParaRPr lang="fr-FR" sz="10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fr-FR" sz="1700" b="1"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b"/>
                      <a:r>
                        <a:rPr lang="fr-FR" sz="1000" u="none" strike="noStrike" dirty="0">
                          <a:effectLst/>
                        </a:rPr>
                        <a:t> </a:t>
                      </a:r>
                      <a:r>
                        <a:rPr lang="fr-FR" sz="1000" u="none" strike="noStrike" dirty="0" smtClean="0">
                          <a:effectLst/>
                        </a:rPr>
                        <a:t>SYNDICAT </a:t>
                      </a:r>
                      <a:r>
                        <a:rPr lang="fr-FR" sz="1000" u="none" strike="noStrike" dirty="0">
                          <a:effectLst/>
                        </a:rPr>
                        <a:t>DU PORT</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fr-FR" sz="1000" b="1" i="0" u="none" strike="noStrike" dirty="0" smtClean="0">
                          <a:solidFill>
                            <a:srgbClr val="000000"/>
                          </a:solidFill>
                          <a:effectLst/>
                          <a:latin typeface="Calibri"/>
                        </a:rPr>
                        <a:t>600</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14"/>
                  </a:ext>
                </a:extLst>
              </a:tr>
              <a:tr h="527277">
                <a:tc>
                  <a:txBody>
                    <a:bodyPr/>
                    <a:lstStyle/>
                    <a:p>
                      <a:pPr algn="l" rtl="0"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r>
                        <a:rPr lang="fr-FR" sz="1000" b="1" dirty="0" smtClean="0"/>
                        <a:t>SNSM</a:t>
                      </a:r>
                    </a:p>
                    <a:p>
                      <a:endParaRPr lang="fr-FR" sz="1000" b="1" dirty="0" smtClean="0"/>
                    </a:p>
                    <a:p>
                      <a:endParaRPr lang="fr-FR" sz="1000" b="1" dirty="0" smtClean="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fr-FR" sz="1000" b="1" dirty="0" smtClean="0"/>
                        <a:t>250</a:t>
                      </a:r>
                    </a:p>
                    <a:p>
                      <a:pPr algn="r"/>
                      <a:endParaRPr lang="fr-FR" sz="1000" b="1" dirty="0" smtClean="0"/>
                    </a:p>
                    <a:p>
                      <a:pPr algn="r"/>
                      <a:endParaRPr lang="fr-FR" sz="1000" b="1"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700" dirty="0" smtClean="0"/>
                    </a:p>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fr-FR" sz="1000" b="1" u="none" strike="noStrike" dirty="0">
                          <a:effectLst/>
                        </a:rPr>
                        <a:t> </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15"/>
                  </a:ext>
                </a:extLst>
              </a:tr>
              <a:tr h="289271">
                <a:tc>
                  <a:txBody>
                    <a:bodyPr/>
                    <a:lstStyle/>
                    <a:p>
                      <a:pPr algn="l" rtl="0" fontAlgn="b"/>
                      <a:endParaRPr lang="fr-FR" sz="1000" b="1" i="0" u="none" strike="noStrike" dirty="0">
                        <a:solidFill>
                          <a:srgbClr val="000000"/>
                        </a:solidFill>
                        <a:effectLst/>
                        <a:latin typeface="Calibri"/>
                      </a:endParaRPr>
                    </a:p>
                  </a:txBody>
                  <a:tcPr marL="8863" marR="8863" marT="8863" marB="0" anchor="b">
                    <a:lnR w="12700" cap="flat" cmpd="sng" algn="ctr">
                      <a:solidFill>
                        <a:schemeClr val="tx1"/>
                      </a:solidFill>
                      <a:prstDash val="solid"/>
                      <a:round/>
                      <a:headEnd type="none" w="med" len="med"/>
                      <a:tailEnd type="none" w="med" len="med"/>
                    </a:lnR>
                    <a:solidFill>
                      <a:schemeClr val="tx2">
                        <a:lumMod val="20000"/>
                        <a:lumOff val="80000"/>
                      </a:schemeClr>
                    </a:solidFill>
                  </a:tcPr>
                </a:tc>
                <a:tc>
                  <a:txBody>
                    <a:bodyPr/>
                    <a:lstStyle/>
                    <a:p>
                      <a:r>
                        <a:rPr lang="fr-FR" sz="1000" b="1" dirty="0" smtClean="0"/>
                        <a:t>TOTAL</a:t>
                      </a:r>
                      <a:r>
                        <a:rPr lang="fr-FR" sz="1000" b="1" baseline="0" dirty="0" smtClean="0"/>
                        <a:t> PREVU</a:t>
                      </a:r>
                      <a:endParaRPr lang="fr-FR" sz="1000" b="1"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fr-FR" sz="1000" b="1" dirty="0" smtClean="0">
                          <a:solidFill>
                            <a:srgbClr val="FF0000"/>
                          </a:solidFill>
                        </a:rPr>
                        <a:t>5452</a:t>
                      </a:r>
                      <a:endParaRPr lang="fr-FR" sz="1000" b="1" dirty="0">
                        <a:solidFill>
                          <a:srgbClr val="FF0000"/>
                        </a:solidFill>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1700" b="1" dirty="0">
                        <a:solidFill>
                          <a:srgbClr val="FF0000"/>
                        </a:solidFill>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b"/>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b"/>
                      <a:r>
                        <a:rPr lang="fr-FR" sz="1000" b="1" i="0" u="none" strike="noStrike" dirty="0" smtClean="0">
                          <a:solidFill>
                            <a:srgbClr val="000000"/>
                          </a:solidFill>
                          <a:effectLst/>
                          <a:latin typeface="Calibri"/>
                        </a:rPr>
                        <a:t>TOTAL PREVU</a:t>
                      </a:r>
                      <a:endParaRPr lang="fr-FR" sz="1000" b="1"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fr-FR" sz="1000" b="1" i="0" u="none" strike="noStrike" dirty="0" smtClean="0">
                          <a:solidFill>
                            <a:srgbClr val="FF0000"/>
                          </a:solidFill>
                          <a:effectLst/>
                          <a:latin typeface="Calibri"/>
                        </a:rPr>
                        <a:t>5230</a:t>
                      </a:r>
                      <a:endParaRPr lang="fr-FR" sz="1000" b="1" i="0" u="none" strike="noStrike" dirty="0">
                        <a:solidFill>
                          <a:srgbClr val="FF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700" b="1" dirty="0"/>
                    </a:p>
                  </a:txBody>
                  <a:tcPr marL="8863" marR="8863" marT="88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endParaRPr lang="fr-FR" sz="1000" b="0" i="0" u="none" strike="noStrike" dirty="0">
                        <a:solidFill>
                          <a:srgbClr val="000000"/>
                        </a:solidFill>
                        <a:effectLst/>
                        <a:latin typeface="Calibri"/>
                      </a:endParaRPr>
                    </a:p>
                  </a:txBody>
                  <a:tcPr marL="8863" marR="8863" marT="8863" marB="0" anchor="b">
                    <a:lnL w="12700" cap="flat" cmpd="sng" algn="ctr">
                      <a:solidFill>
                        <a:schemeClr val="tx1"/>
                      </a:solidFill>
                      <a:prstDash val="solid"/>
                      <a:round/>
                      <a:headEnd type="none" w="med" len="med"/>
                      <a:tailEnd type="none" w="med" len="med"/>
                    </a:lnL>
                    <a:solidFill>
                      <a:schemeClr val="tx2">
                        <a:lumMod val="20000"/>
                        <a:lumOff val="80000"/>
                      </a:schemeClr>
                    </a:solidFill>
                  </a:tcPr>
                </a:tc>
                <a:extLst>
                  <a:ext uri="{0D108BD9-81ED-4DB2-BD59-A6C34878D82A}">
                    <a16:rowId xmlns:a16="http://schemas.microsoft.com/office/drawing/2014/main" val="10016"/>
                  </a:ext>
                </a:extLst>
              </a:tr>
              <a:tr h="287657">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l" rtl="0" fontAlgn="b"/>
                      <a:r>
                        <a:rPr lang="fr-FR" sz="1000" u="none" strike="noStrike">
                          <a:effectLst/>
                        </a:rPr>
                        <a:t> </a:t>
                      </a:r>
                      <a:endParaRPr lang="fr-FR" sz="1000" b="0" i="0" u="none" strike="noStrike">
                        <a:solidFill>
                          <a:srgbClr val="000000"/>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endParaRPr lang="fr-FR" sz="1700" dirty="0"/>
                    </a:p>
                  </a:txBody>
                  <a:tcPr marL="8863" marR="8863" marT="8863" marB="0" anchor="b">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L w="12700" cmpd="sng">
                      <a:noFill/>
                    </a:lnL>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endParaRPr lang="fr-FR" sz="1700" dirty="0"/>
                    </a:p>
                  </a:txBody>
                  <a:tcPr marL="8863" marR="8863" marT="8863" marB="0" anchor="b">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l" rtl="0" fontAlgn="b"/>
                      <a:r>
                        <a:rPr lang="fr-FR" sz="1000" u="none" strike="noStrike" dirty="0">
                          <a:effectLst/>
                        </a:rPr>
                        <a:t> </a:t>
                      </a:r>
                      <a:endParaRPr lang="fr-FR" sz="1000" b="0" i="0" u="none" strike="noStrike" dirty="0">
                        <a:solidFill>
                          <a:srgbClr val="000000"/>
                        </a:solidFill>
                        <a:effectLst/>
                        <a:latin typeface="Calibri"/>
                      </a:endParaRPr>
                    </a:p>
                  </a:txBody>
                  <a:tcPr marL="8863" marR="8863" marT="8863" marB="0" anchor="b">
                    <a:solidFill>
                      <a:schemeClr val="tx2">
                        <a:lumMod val="20000"/>
                        <a:lumOff val="80000"/>
                      </a:schemeClr>
                    </a:solid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738423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Nos questionnaires 2016</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1311" y="1516063"/>
            <a:ext cx="6436052" cy="4276725"/>
          </a:xfrm>
        </p:spPr>
      </p:pic>
    </p:spTree>
    <p:extLst>
      <p:ext uri="{BB962C8B-B14F-4D97-AF65-F5344CB8AC3E}">
        <p14:creationId xmlns:p14="http://schemas.microsoft.com/office/powerpoint/2010/main" val="2251750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486000" y="258120"/>
            <a:ext cx="8747640" cy="821727"/>
          </a:xfrm>
        </p:spPr>
        <p:txBody>
          <a:bodyPr/>
          <a:lstStyle/>
          <a:p>
            <a:r>
              <a:rPr lang="fr-FR" sz="3600" dirty="0" smtClean="0"/>
              <a:t>Résultats de notre Enquête sur l‘AUP</a:t>
            </a:r>
            <a:endParaRPr lang="fr-FR" sz="3600" dirty="0"/>
          </a:p>
        </p:txBody>
      </p:sp>
      <p:graphicFrame>
        <p:nvGraphicFramePr>
          <p:cNvPr id="10" name="Espace réservé du contenu 9"/>
          <p:cNvGraphicFramePr>
            <a:graphicFrameLocks noGrp="1"/>
          </p:cNvGraphicFramePr>
          <p:nvPr>
            <p:ph idx="1"/>
            <p:extLst>
              <p:ext uri="{D42A27DB-BD31-4B8C-83A1-F6EECF244321}">
                <p14:modId xmlns:p14="http://schemas.microsoft.com/office/powerpoint/2010/main" val="1914736211"/>
              </p:ext>
            </p:extLst>
          </p:nvPr>
        </p:nvGraphicFramePr>
        <p:xfrm>
          <a:off x="486000" y="1083062"/>
          <a:ext cx="8064896" cy="5815320"/>
        </p:xfrm>
        <a:graphic>
          <a:graphicData uri="http://schemas.openxmlformats.org/drawingml/2006/table">
            <a:tbl>
              <a:tblPr firstRow="1" bandRow="1">
                <a:tableStyleId>{5C22544A-7EE6-4342-B048-85BDC9FD1C3A}</a:tableStyleId>
              </a:tblPr>
              <a:tblGrid>
                <a:gridCol w="5892150">
                  <a:extLst>
                    <a:ext uri="{9D8B030D-6E8A-4147-A177-3AD203B41FA5}">
                      <a16:colId xmlns:a16="http://schemas.microsoft.com/office/drawing/2014/main" val="2085310344"/>
                    </a:ext>
                  </a:extLst>
                </a:gridCol>
                <a:gridCol w="730309">
                  <a:extLst>
                    <a:ext uri="{9D8B030D-6E8A-4147-A177-3AD203B41FA5}">
                      <a16:colId xmlns:a16="http://schemas.microsoft.com/office/drawing/2014/main" val="3133632967"/>
                    </a:ext>
                  </a:extLst>
                </a:gridCol>
                <a:gridCol w="730309">
                  <a:extLst>
                    <a:ext uri="{9D8B030D-6E8A-4147-A177-3AD203B41FA5}">
                      <a16:colId xmlns:a16="http://schemas.microsoft.com/office/drawing/2014/main" val="761795392"/>
                    </a:ext>
                  </a:extLst>
                </a:gridCol>
                <a:gridCol w="712128">
                  <a:extLst>
                    <a:ext uri="{9D8B030D-6E8A-4147-A177-3AD203B41FA5}">
                      <a16:colId xmlns:a16="http://schemas.microsoft.com/office/drawing/2014/main" val="202405186"/>
                    </a:ext>
                  </a:extLst>
                </a:gridCol>
              </a:tblGrid>
              <a:tr h="213780">
                <a:tc>
                  <a:txBody>
                    <a:bodyPr/>
                    <a:lstStyle/>
                    <a:p>
                      <a:pPr algn="l" fontAlgn="ctr"/>
                      <a:r>
                        <a:rPr lang="fr-FR" sz="1200" b="0" i="0" u="none" strike="noStrike" dirty="0">
                          <a:solidFill>
                            <a:srgbClr val="000000"/>
                          </a:solidFill>
                          <a:effectLst/>
                          <a:latin typeface="Arial" panose="020B0604020202020204" pitchFamily="34" charset="0"/>
                        </a:rPr>
                        <a:t>Sujets  Topics</a:t>
                      </a:r>
                    </a:p>
                  </a:txBody>
                  <a:tcPr marL="7620" marR="7620" marT="7620" marB="0" anchor="ctr"/>
                </a:tc>
                <a:tc>
                  <a:txBody>
                    <a:bodyPr/>
                    <a:lstStyle/>
                    <a:p>
                      <a:pPr algn="l" fontAlgn="ctr"/>
                      <a:r>
                        <a:rPr lang="fr-FR" sz="1200" b="0" i="0" u="none" strike="noStrike">
                          <a:solidFill>
                            <a:srgbClr val="000000"/>
                          </a:solidFill>
                          <a:effectLst/>
                          <a:latin typeface="Arial" panose="020B0604020202020204" pitchFamily="34" charset="0"/>
                        </a:rPr>
                        <a:t>Rang</a:t>
                      </a:r>
                    </a:p>
                  </a:txBody>
                  <a:tcPr marL="7620" marR="7620" marT="7620" marB="0" anchor="ctr"/>
                </a:tc>
                <a:tc>
                  <a:txBody>
                    <a:bodyPr/>
                    <a:lstStyle/>
                    <a:p>
                      <a:pPr algn="l" fontAlgn="b"/>
                      <a:r>
                        <a:rPr lang="fr-FR" sz="1100" b="0" i="0" u="none" strike="noStrike">
                          <a:solidFill>
                            <a:srgbClr val="000000"/>
                          </a:solidFill>
                          <a:effectLst/>
                          <a:latin typeface="Calibri" panose="020F0502020204030204" pitchFamily="34" charset="0"/>
                        </a:rPr>
                        <a:t>total</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moyenne</a:t>
                      </a:r>
                    </a:p>
                  </a:txBody>
                  <a:tcPr marL="7620" marR="7620" marT="7620" marB="0" anchor="b"/>
                </a:tc>
                <a:extLst>
                  <a:ext uri="{0D108BD9-81ED-4DB2-BD59-A6C34878D82A}">
                    <a16:rowId xmlns:a16="http://schemas.microsoft.com/office/drawing/2014/main" val="1828216360"/>
                  </a:ext>
                </a:extLst>
              </a:tr>
              <a:tr h="339276">
                <a:tc>
                  <a:txBody>
                    <a:bodyPr/>
                    <a:lstStyle/>
                    <a:p>
                      <a:pPr algn="l" fontAlgn="ctr"/>
                      <a:r>
                        <a:rPr lang="fr-FR" sz="1200" b="0" i="0" u="none" strike="noStrike">
                          <a:solidFill>
                            <a:srgbClr val="000000"/>
                          </a:solidFill>
                          <a:effectLst/>
                          <a:latin typeface="Arial" panose="020B0604020202020204" pitchFamily="34" charset="0"/>
                        </a:rPr>
                        <a:t>La défense de vos intérêts vers Le port, la CPM, le Syndicat du port…</a:t>
                      </a:r>
                    </a:p>
                  </a:txBody>
                  <a:tcPr marL="7620" marR="7620" marT="7620" marB="0" anchor="ctr"/>
                </a:tc>
                <a:tc>
                  <a:txBody>
                    <a:bodyPr/>
                    <a:lstStyle/>
                    <a:p>
                      <a:pPr algn="r" fontAlgn="b"/>
                      <a:r>
                        <a:rPr lang="fr-FR" sz="2200" b="0" i="0" u="none" strike="noStrike">
                          <a:solidFill>
                            <a:srgbClr val="000000"/>
                          </a:solidFill>
                          <a:effectLst/>
                          <a:latin typeface="Calibri" panose="020F0502020204030204" pitchFamily="34" charset="0"/>
                        </a:rPr>
                        <a:t>1</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222</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8,88</a:t>
                      </a:r>
                    </a:p>
                  </a:txBody>
                  <a:tcPr marL="7620" marR="7620" marT="7620" marB="0" anchor="b"/>
                </a:tc>
                <a:extLst>
                  <a:ext uri="{0D108BD9-81ED-4DB2-BD59-A6C34878D82A}">
                    <a16:rowId xmlns:a16="http://schemas.microsoft.com/office/drawing/2014/main" val="1404873814"/>
                  </a:ext>
                </a:extLst>
              </a:tr>
              <a:tr h="369434">
                <a:tc>
                  <a:txBody>
                    <a:bodyPr/>
                    <a:lstStyle/>
                    <a:p>
                      <a:pPr algn="l" fontAlgn="ctr"/>
                      <a:r>
                        <a:rPr lang="en-US" sz="1200" b="0" i="0" u="none" strike="noStrike">
                          <a:solidFill>
                            <a:srgbClr val="FF0000"/>
                          </a:solidFill>
                          <a:effectLst/>
                          <a:latin typeface="Arial" panose="020B0604020202020204" pitchFamily="34" charset="0"/>
                        </a:rPr>
                        <a:t>For the  protection of  your interests concerning the port, the CPM, the Syndicat du port etc.</a:t>
                      </a:r>
                    </a:p>
                  </a:txBody>
                  <a:tcPr marL="7620" marR="7620" marT="7620" marB="0" anchor="ctr"/>
                </a:tc>
                <a:tc>
                  <a:txBody>
                    <a:bodyPr/>
                    <a:lstStyle/>
                    <a:p>
                      <a:pPr algn="l" fontAlgn="b"/>
                      <a:endParaRPr lang="fr-FR" sz="2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75912704"/>
                  </a:ext>
                </a:extLst>
              </a:tr>
              <a:tr h="339276">
                <a:tc>
                  <a:txBody>
                    <a:bodyPr/>
                    <a:lstStyle/>
                    <a:p>
                      <a:pPr algn="l" fontAlgn="ctr"/>
                      <a:r>
                        <a:rPr lang="fr-FR" sz="1200" b="0" i="0" u="none" strike="noStrike">
                          <a:solidFill>
                            <a:srgbClr val="000000"/>
                          </a:solidFill>
                          <a:effectLst/>
                          <a:latin typeface="Arial" panose="020B0604020202020204" pitchFamily="34" charset="0"/>
                        </a:rPr>
                        <a:t>La défense de vos intérêts vers L’IAV problème de l’écluse …..</a:t>
                      </a:r>
                    </a:p>
                  </a:txBody>
                  <a:tcPr marL="7620" marR="7620" marT="7620" marB="0" anchor="ctr"/>
                </a:tc>
                <a:tc>
                  <a:txBody>
                    <a:bodyPr/>
                    <a:lstStyle/>
                    <a:p>
                      <a:pPr algn="r" fontAlgn="b"/>
                      <a:r>
                        <a:rPr lang="fr-FR" sz="2200" b="0" i="0" u="none" strike="noStrike">
                          <a:solidFill>
                            <a:srgbClr val="000000"/>
                          </a:solidFill>
                          <a:effectLst/>
                          <a:latin typeface="Calibri" panose="020F0502020204030204" pitchFamily="34" charset="0"/>
                        </a:rPr>
                        <a:t>2</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222</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8,88</a:t>
                      </a:r>
                    </a:p>
                  </a:txBody>
                  <a:tcPr marL="7620" marR="7620" marT="7620" marB="0" anchor="b"/>
                </a:tc>
                <a:extLst>
                  <a:ext uri="{0D108BD9-81ED-4DB2-BD59-A6C34878D82A}">
                    <a16:rowId xmlns:a16="http://schemas.microsoft.com/office/drawing/2014/main" val="2821098299"/>
                  </a:ext>
                </a:extLst>
              </a:tr>
              <a:tr h="339276">
                <a:tc>
                  <a:txBody>
                    <a:bodyPr/>
                    <a:lstStyle/>
                    <a:p>
                      <a:pPr algn="l" fontAlgn="ctr"/>
                      <a:r>
                        <a:rPr lang="en-US" sz="1200" b="0" i="0" u="none" strike="noStrike">
                          <a:solidFill>
                            <a:srgbClr val="FF0000"/>
                          </a:solidFill>
                          <a:effectLst/>
                          <a:latin typeface="Arial" panose="020B0604020202020204" pitchFamily="34" charset="0"/>
                        </a:rPr>
                        <a:t>To protect your interests with the IAV regarding the problem of the Arzal lock etc.</a:t>
                      </a:r>
                    </a:p>
                  </a:txBody>
                  <a:tcPr marL="7620" marR="7620" marT="7620" marB="0" anchor="ctr"/>
                </a:tc>
                <a:tc>
                  <a:txBody>
                    <a:bodyPr/>
                    <a:lstStyle/>
                    <a:p>
                      <a:pPr algn="l" fontAlgn="b"/>
                      <a:endParaRPr lang="fr-FR" sz="2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26712612"/>
                  </a:ext>
                </a:extLst>
              </a:tr>
              <a:tr h="339276">
                <a:tc>
                  <a:txBody>
                    <a:bodyPr/>
                    <a:lstStyle/>
                    <a:p>
                      <a:pPr algn="l" fontAlgn="ctr"/>
                      <a:r>
                        <a:rPr lang="fr-FR" sz="1200" b="0" i="0" u="none" strike="noStrike">
                          <a:solidFill>
                            <a:srgbClr val="000000"/>
                          </a:solidFill>
                          <a:effectLst/>
                          <a:latin typeface="Arial" panose="020B0604020202020204" pitchFamily="34" charset="0"/>
                        </a:rPr>
                        <a:t>Des animations pour un rapprochement entre navigateurs</a:t>
                      </a:r>
                    </a:p>
                  </a:txBody>
                  <a:tcPr marL="7620" marR="7620" marT="7620" marB="0" anchor="ctr"/>
                </a:tc>
                <a:tc>
                  <a:txBody>
                    <a:bodyPr/>
                    <a:lstStyle/>
                    <a:p>
                      <a:pPr algn="r" fontAlgn="b"/>
                      <a:r>
                        <a:rPr lang="fr-FR" sz="2200" b="0" i="0" u="none" strike="noStrike">
                          <a:solidFill>
                            <a:srgbClr val="000000"/>
                          </a:solidFill>
                          <a:effectLst/>
                          <a:latin typeface="Calibri" panose="020F0502020204030204" pitchFamily="34" charset="0"/>
                        </a:rPr>
                        <a:t>3</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205</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8,20</a:t>
                      </a:r>
                    </a:p>
                  </a:txBody>
                  <a:tcPr marL="7620" marR="7620" marT="7620" marB="0" anchor="b"/>
                </a:tc>
                <a:extLst>
                  <a:ext uri="{0D108BD9-81ED-4DB2-BD59-A6C34878D82A}">
                    <a16:rowId xmlns:a16="http://schemas.microsoft.com/office/drawing/2014/main" val="970397159"/>
                  </a:ext>
                </a:extLst>
              </a:tr>
              <a:tr h="213780">
                <a:tc>
                  <a:txBody>
                    <a:bodyPr/>
                    <a:lstStyle/>
                    <a:p>
                      <a:pPr algn="l" fontAlgn="ctr"/>
                      <a:r>
                        <a:rPr lang="en-US" sz="1200" b="0" i="0" u="none" strike="noStrike">
                          <a:solidFill>
                            <a:srgbClr val="FF0000"/>
                          </a:solidFill>
                          <a:effectLst/>
                          <a:latin typeface="Arial" panose="020B0604020202020204" pitchFamily="34" charset="0"/>
                        </a:rPr>
                        <a:t>For organised events and closer links with fellow navigators</a:t>
                      </a:r>
                    </a:p>
                  </a:txBody>
                  <a:tcPr marL="7620" marR="7620" marT="7620" marB="0" anchor="ctr"/>
                </a:tc>
                <a:tc>
                  <a:txBody>
                    <a:bodyPr/>
                    <a:lstStyle/>
                    <a:p>
                      <a:pPr algn="l" fontAlgn="ctr"/>
                      <a:r>
                        <a:rPr lang="fr-FR" sz="1200" b="0" i="0" u="none" strike="noStrike">
                          <a:solidFill>
                            <a:srgbClr val="FF0000"/>
                          </a:solidFill>
                          <a:effectLst/>
                          <a:latin typeface="Arial" panose="020B0604020202020204" pitchFamily="34" charset="0"/>
                        </a:rPr>
                        <a:t> </a:t>
                      </a:r>
                    </a:p>
                  </a:txBody>
                  <a:tcPr marL="7620" marR="7620" marT="7620" marB="0" anchor="ctr"/>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584698339"/>
                  </a:ext>
                </a:extLst>
              </a:tr>
              <a:tr h="339276">
                <a:tc>
                  <a:txBody>
                    <a:bodyPr/>
                    <a:lstStyle/>
                    <a:p>
                      <a:pPr algn="l" fontAlgn="ctr"/>
                      <a:r>
                        <a:rPr lang="fr-FR" sz="1200" b="0" i="0" u="none" strike="noStrike">
                          <a:solidFill>
                            <a:srgbClr val="000000"/>
                          </a:solidFill>
                          <a:effectLst/>
                          <a:latin typeface="Arial" panose="020B0604020202020204" pitchFamily="34" charset="0"/>
                        </a:rPr>
                        <a:t>Une Asso pour qq Réunions festives, moment de partage et d’amitiés</a:t>
                      </a:r>
                    </a:p>
                  </a:txBody>
                  <a:tcPr marL="7620" marR="7620" marT="7620" marB="0" anchor="ctr"/>
                </a:tc>
                <a:tc>
                  <a:txBody>
                    <a:bodyPr/>
                    <a:lstStyle/>
                    <a:p>
                      <a:pPr algn="r" fontAlgn="b"/>
                      <a:r>
                        <a:rPr lang="fr-FR" sz="2200" b="0" i="0" u="none" strike="noStrike">
                          <a:solidFill>
                            <a:srgbClr val="000000"/>
                          </a:solidFill>
                          <a:effectLst/>
                          <a:latin typeface="Calibri" panose="020F0502020204030204" pitchFamily="34" charset="0"/>
                        </a:rPr>
                        <a:t>4</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196</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7,84</a:t>
                      </a:r>
                    </a:p>
                  </a:txBody>
                  <a:tcPr marL="7620" marR="7620" marT="7620" marB="0" anchor="b"/>
                </a:tc>
                <a:extLst>
                  <a:ext uri="{0D108BD9-81ED-4DB2-BD59-A6C34878D82A}">
                    <a16:rowId xmlns:a16="http://schemas.microsoft.com/office/drawing/2014/main" val="1023118435"/>
                  </a:ext>
                </a:extLst>
              </a:tr>
              <a:tr h="339276">
                <a:tc>
                  <a:txBody>
                    <a:bodyPr/>
                    <a:lstStyle/>
                    <a:p>
                      <a:pPr algn="l" fontAlgn="ctr"/>
                      <a:r>
                        <a:rPr lang="en-US" sz="1200" b="0" i="0" u="none" strike="noStrike" dirty="0">
                          <a:solidFill>
                            <a:srgbClr val="FF0000"/>
                          </a:solidFill>
                          <a:effectLst/>
                          <a:latin typeface="Arial" panose="020B0604020202020204" pitchFamily="34" charset="0"/>
                        </a:rPr>
                        <a:t>An association for social gatherings, exchange and friendships</a:t>
                      </a:r>
                    </a:p>
                  </a:txBody>
                  <a:tcPr marL="7620" marR="7620" marT="7620" marB="0" anchor="ctr"/>
                </a:tc>
                <a:tc>
                  <a:txBody>
                    <a:bodyPr/>
                    <a:lstStyle/>
                    <a:p>
                      <a:pPr algn="l" fontAlgn="b"/>
                      <a:endParaRPr lang="fr-FR" sz="2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79723615"/>
                  </a:ext>
                </a:extLst>
              </a:tr>
              <a:tr h="339276">
                <a:tc>
                  <a:txBody>
                    <a:bodyPr/>
                    <a:lstStyle/>
                    <a:p>
                      <a:pPr algn="l" fontAlgn="ctr"/>
                      <a:r>
                        <a:rPr lang="fr-FR" sz="1200" b="0" i="0" u="none" strike="noStrike">
                          <a:solidFill>
                            <a:srgbClr val="000000"/>
                          </a:solidFill>
                          <a:effectLst/>
                          <a:latin typeface="Arial" panose="020B0604020202020204" pitchFamily="34" charset="0"/>
                        </a:rPr>
                        <a:t>La défense de vos intérêts  vers toutes autres autorités département  etc. ….</a:t>
                      </a:r>
                    </a:p>
                  </a:txBody>
                  <a:tcPr marL="7620" marR="7620" marT="7620" marB="0" anchor="ctr"/>
                </a:tc>
                <a:tc>
                  <a:txBody>
                    <a:bodyPr/>
                    <a:lstStyle/>
                    <a:p>
                      <a:pPr algn="r" fontAlgn="b"/>
                      <a:r>
                        <a:rPr lang="fr-FR" sz="2200" b="0" i="0" u="none" strike="noStrike">
                          <a:solidFill>
                            <a:srgbClr val="000000"/>
                          </a:solidFill>
                          <a:effectLst/>
                          <a:latin typeface="Calibri" panose="020F0502020204030204" pitchFamily="34" charset="0"/>
                        </a:rPr>
                        <a:t>5</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194</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7,76</a:t>
                      </a:r>
                    </a:p>
                  </a:txBody>
                  <a:tcPr marL="7620" marR="7620" marT="7620" marB="0" anchor="b"/>
                </a:tc>
                <a:extLst>
                  <a:ext uri="{0D108BD9-81ED-4DB2-BD59-A6C34878D82A}">
                    <a16:rowId xmlns:a16="http://schemas.microsoft.com/office/drawing/2014/main" val="3662025222"/>
                  </a:ext>
                </a:extLst>
              </a:tr>
              <a:tr h="339276">
                <a:tc>
                  <a:txBody>
                    <a:bodyPr/>
                    <a:lstStyle/>
                    <a:p>
                      <a:pPr algn="l" fontAlgn="ctr"/>
                      <a:r>
                        <a:rPr lang="en-US" sz="1200" b="0" i="0" u="none" strike="noStrike">
                          <a:solidFill>
                            <a:srgbClr val="FF0000"/>
                          </a:solidFill>
                          <a:effectLst/>
                          <a:latin typeface="Arial" panose="020B0604020202020204" pitchFamily="34" charset="0"/>
                        </a:rPr>
                        <a:t>To protect your interests with all the other authorities, departmental etc.</a:t>
                      </a:r>
                    </a:p>
                  </a:txBody>
                  <a:tcPr marL="7620" marR="7620" marT="7620" marB="0" anchor="ctr"/>
                </a:tc>
                <a:tc>
                  <a:txBody>
                    <a:bodyPr/>
                    <a:lstStyle/>
                    <a:p>
                      <a:pPr algn="l" fontAlgn="b"/>
                      <a:endParaRPr lang="fr-FR" sz="2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36665525"/>
                  </a:ext>
                </a:extLst>
              </a:tr>
              <a:tr h="339276">
                <a:tc>
                  <a:txBody>
                    <a:bodyPr/>
                    <a:lstStyle/>
                    <a:p>
                      <a:pPr algn="l" fontAlgn="ctr"/>
                      <a:r>
                        <a:rPr lang="fr-FR" sz="1200" b="0" i="0" u="none" strike="noStrike">
                          <a:solidFill>
                            <a:srgbClr val="000000"/>
                          </a:solidFill>
                          <a:effectLst/>
                          <a:latin typeface="Arial" panose="020B0604020202020204" pitchFamily="34" charset="0"/>
                        </a:rPr>
                        <a:t>Une bande de copains qui naviguent ensembles</a:t>
                      </a:r>
                    </a:p>
                  </a:txBody>
                  <a:tcPr marL="7620" marR="7620" marT="7620" marB="0" anchor="ctr"/>
                </a:tc>
                <a:tc>
                  <a:txBody>
                    <a:bodyPr/>
                    <a:lstStyle/>
                    <a:p>
                      <a:pPr algn="r" fontAlgn="b"/>
                      <a:r>
                        <a:rPr lang="fr-FR" sz="2200" b="0" i="0" u="none" strike="noStrike">
                          <a:solidFill>
                            <a:srgbClr val="000000"/>
                          </a:solidFill>
                          <a:effectLst/>
                          <a:latin typeface="Calibri" panose="020F0502020204030204" pitchFamily="34" charset="0"/>
                        </a:rPr>
                        <a:t>6</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165</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6,60</a:t>
                      </a:r>
                    </a:p>
                  </a:txBody>
                  <a:tcPr marL="7620" marR="7620" marT="7620" marB="0" anchor="b"/>
                </a:tc>
                <a:extLst>
                  <a:ext uri="{0D108BD9-81ED-4DB2-BD59-A6C34878D82A}">
                    <a16:rowId xmlns:a16="http://schemas.microsoft.com/office/drawing/2014/main" val="3022279077"/>
                  </a:ext>
                </a:extLst>
              </a:tr>
              <a:tr h="213780">
                <a:tc>
                  <a:txBody>
                    <a:bodyPr/>
                    <a:lstStyle/>
                    <a:p>
                      <a:pPr algn="l" fontAlgn="ctr"/>
                      <a:r>
                        <a:rPr lang="en-US" sz="1200" b="0" i="0" u="none" strike="noStrike">
                          <a:solidFill>
                            <a:srgbClr val="FF0000"/>
                          </a:solidFill>
                          <a:effectLst/>
                          <a:latin typeface="Arial" panose="020B0604020202020204" pitchFamily="34" charset="0"/>
                        </a:rPr>
                        <a:t>A group of friends who sail together</a:t>
                      </a:r>
                    </a:p>
                  </a:txBody>
                  <a:tcPr marL="7620" marR="7620" marT="7620" marB="0" anchor="ctr"/>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64323889"/>
                  </a:ext>
                </a:extLst>
              </a:tr>
              <a:tr h="339276">
                <a:tc>
                  <a:txBody>
                    <a:bodyPr/>
                    <a:lstStyle/>
                    <a:p>
                      <a:pPr algn="l" fontAlgn="ctr"/>
                      <a:r>
                        <a:rPr lang="fr-FR" sz="1200" b="0" i="0" u="none" strike="noStrike">
                          <a:solidFill>
                            <a:srgbClr val="000000"/>
                          </a:solidFill>
                          <a:effectLst/>
                          <a:latin typeface="Arial" panose="020B0604020202020204" pitchFamily="34" charset="0"/>
                        </a:rPr>
                        <a:t>Une assistance pour les nouveaux adhérents vers le port et chantiers</a:t>
                      </a:r>
                    </a:p>
                  </a:txBody>
                  <a:tcPr marL="7620" marR="7620" marT="7620" marB="0" anchor="ctr"/>
                </a:tc>
                <a:tc>
                  <a:txBody>
                    <a:bodyPr/>
                    <a:lstStyle/>
                    <a:p>
                      <a:pPr algn="r" fontAlgn="b"/>
                      <a:r>
                        <a:rPr lang="fr-FR" sz="2200" b="0" i="0" u="none" strike="noStrike">
                          <a:solidFill>
                            <a:srgbClr val="000000"/>
                          </a:solidFill>
                          <a:effectLst/>
                          <a:latin typeface="Calibri" panose="020F0502020204030204" pitchFamily="34" charset="0"/>
                        </a:rPr>
                        <a:t>7</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161</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6,44</a:t>
                      </a:r>
                    </a:p>
                  </a:txBody>
                  <a:tcPr marL="7620" marR="7620" marT="7620" marB="0" anchor="b"/>
                </a:tc>
                <a:extLst>
                  <a:ext uri="{0D108BD9-81ED-4DB2-BD59-A6C34878D82A}">
                    <a16:rowId xmlns:a16="http://schemas.microsoft.com/office/drawing/2014/main" val="1772651729"/>
                  </a:ext>
                </a:extLst>
              </a:tr>
              <a:tr h="339276">
                <a:tc>
                  <a:txBody>
                    <a:bodyPr/>
                    <a:lstStyle/>
                    <a:p>
                      <a:pPr algn="l" fontAlgn="ctr"/>
                      <a:r>
                        <a:rPr lang="en-US" sz="1200" b="0" i="0" u="none" strike="noStrike">
                          <a:solidFill>
                            <a:srgbClr val="FF0000"/>
                          </a:solidFill>
                          <a:effectLst/>
                          <a:latin typeface="Arial" panose="020B0604020202020204" pitchFamily="34" charset="0"/>
                        </a:rPr>
                        <a:t>For assistance with the port and shipyards for new members</a:t>
                      </a:r>
                    </a:p>
                  </a:txBody>
                  <a:tcPr marL="7620" marR="7620" marT="7620" marB="0" anchor="ctr"/>
                </a:tc>
                <a:tc>
                  <a:txBody>
                    <a:bodyPr/>
                    <a:lstStyle/>
                    <a:p>
                      <a:pPr algn="l" fontAlgn="b"/>
                      <a:endParaRPr lang="fr-FR" sz="2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77278829"/>
                  </a:ext>
                </a:extLst>
              </a:tr>
              <a:tr h="339276">
                <a:tc>
                  <a:txBody>
                    <a:bodyPr/>
                    <a:lstStyle/>
                    <a:p>
                      <a:pPr algn="l" fontAlgn="ctr"/>
                      <a:r>
                        <a:rPr lang="fr-FR" sz="1200" b="0" i="0" u="none" strike="noStrike">
                          <a:solidFill>
                            <a:srgbClr val="000000"/>
                          </a:solidFill>
                          <a:effectLst/>
                          <a:latin typeface="Arial" panose="020B0604020202020204" pitchFamily="34" charset="0"/>
                        </a:rPr>
                        <a:t>Une assistance pour les nouveaux navigants</a:t>
                      </a:r>
                    </a:p>
                  </a:txBody>
                  <a:tcPr marL="7620" marR="7620" marT="7620" marB="0" anchor="ctr"/>
                </a:tc>
                <a:tc>
                  <a:txBody>
                    <a:bodyPr/>
                    <a:lstStyle/>
                    <a:p>
                      <a:pPr algn="r" fontAlgn="b"/>
                      <a:r>
                        <a:rPr lang="fr-FR" sz="2200" b="0" i="0" u="none" strike="noStrike">
                          <a:solidFill>
                            <a:srgbClr val="000000"/>
                          </a:solidFill>
                          <a:effectLst/>
                          <a:latin typeface="Calibri" panose="020F0502020204030204" pitchFamily="34" charset="0"/>
                        </a:rPr>
                        <a:t>8</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157</a:t>
                      </a:r>
                    </a:p>
                  </a:txBody>
                  <a:tcPr marL="7620" marR="7620" marT="7620" marB="0" anchor="b"/>
                </a:tc>
                <a:tc>
                  <a:txBody>
                    <a:bodyPr/>
                    <a:lstStyle/>
                    <a:p>
                      <a:pPr algn="r" fontAlgn="b"/>
                      <a:r>
                        <a:rPr lang="fr-FR" sz="1100" b="0" i="0" u="none" strike="noStrike">
                          <a:solidFill>
                            <a:srgbClr val="000000"/>
                          </a:solidFill>
                          <a:effectLst/>
                          <a:latin typeface="Calibri" panose="020F0502020204030204" pitchFamily="34" charset="0"/>
                        </a:rPr>
                        <a:t>6,28</a:t>
                      </a:r>
                    </a:p>
                  </a:txBody>
                  <a:tcPr marL="7620" marR="7620" marT="7620" marB="0" anchor="b"/>
                </a:tc>
                <a:extLst>
                  <a:ext uri="{0D108BD9-81ED-4DB2-BD59-A6C34878D82A}">
                    <a16:rowId xmlns:a16="http://schemas.microsoft.com/office/drawing/2014/main" val="3123887423"/>
                  </a:ext>
                </a:extLst>
              </a:tr>
              <a:tr h="339276">
                <a:tc>
                  <a:txBody>
                    <a:bodyPr/>
                    <a:lstStyle/>
                    <a:p>
                      <a:pPr algn="l" fontAlgn="ctr"/>
                      <a:r>
                        <a:rPr lang="en-US" sz="1200" b="0" i="0" u="none" strike="noStrike">
                          <a:solidFill>
                            <a:srgbClr val="FF0000"/>
                          </a:solidFill>
                          <a:effectLst/>
                          <a:latin typeface="Arial" panose="020B0604020202020204" pitchFamily="34" charset="0"/>
                        </a:rPr>
                        <a:t>To provide help for navigators</a:t>
                      </a:r>
                    </a:p>
                  </a:txBody>
                  <a:tcPr marL="7620" marR="7620" marT="7620" marB="0" anchor="ctr"/>
                </a:tc>
                <a:tc>
                  <a:txBody>
                    <a:bodyPr/>
                    <a:lstStyle/>
                    <a:p>
                      <a:pPr algn="l" fontAlgn="b"/>
                      <a:endParaRPr lang="fr-FR" sz="22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247855720"/>
                  </a:ext>
                </a:extLst>
              </a:tr>
              <a:tr h="339276">
                <a:tc>
                  <a:txBody>
                    <a:bodyPr/>
                    <a:lstStyle/>
                    <a:p>
                      <a:pPr algn="r" fontAlgn="b"/>
                      <a:r>
                        <a:rPr lang="fr-FR" sz="2200" b="0" i="0" u="none" strike="noStrike" dirty="0" smtClean="0">
                          <a:solidFill>
                            <a:srgbClr val="000000"/>
                          </a:solidFill>
                          <a:effectLst/>
                          <a:latin typeface="Calibri" panose="020F0502020204030204" pitchFamily="34" charset="0"/>
                        </a:rPr>
                        <a:t>Réponses                                                                      25</a:t>
                      </a:r>
                      <a:endParaRPr lang="fr-FR" sz="22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366072206"/>
                  </a:ext>
                </a:extLst>
              </a:tr>
            </a:tbl>
          </a:graphicData>
        </a:graphic>
      </p:graphicFrame>
    </p:spTree>
    <p:extLst>
      <p:ext uri="{BB962C8B-B14F-4D97-AF65-F5344CB8AC3E}">
        <p14:creationId xmlns:p14="http://schemas.microsoft.com/office/powerpoint/2010/main" val="4015586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a:t>Résultats de notre Enquête sur </a:t>
            </a:r>
            <a:r>
              <a:rPr lang="fr-FR" sz="3200" dirty="0" smtClean="0"/>
              <a:t>Les attentes des adhérents Anglophone </a:t>
            </a:r>
            <a:r>
              <a:rPr lang="fr-FR" sz="3200" dirty="0"/>
              <a:t>d</a:t>
            </a:r>
            <a:r>
              <a:rPr lang="fr-FR" sz="3200" dirty="0" smtClean="0"/>
              <a:t>e l‘AUP</a:t>
            </a:r>
            <a:endParaRPr lang="fr-FR" sz="3200"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79136649"/>
              </p:ext>
            </p:extLst>
          </p:nvPr>
        </p:nvGraphicFramePr>
        <p:xfrm>
          <a:off x="539650" y="1685696"/>
          <a:ext cx="8568953" cy="4488572"/>
        </p:xfrm>
        <a:graphic>
          <a:graphicData uri="http://schemas.openxmlformats.org/drawingml/2006/table">
            <a:tbl>
              <a:tblPr firstRow="1" bandRow="1">
                <a:tableStyleId>{5C22544A-7EE6-4342-B048-85BDC9FD1C3A}</a:tableStyleId>
              </a:tblPr>
              <a:tblGrid>
                <a:gridCol w="1957393">
                  <a:extLst>
                    <a:ext uri="{9D8B030D-6E8A-4147-A177-3AD203B41FA5}">
                      <a16:colId xmlns:a16="http://schemas.microsoft.com/office/drawing/2014/main" val="1607382757"/>
                    </a:ext>
                  </a:extLst>
                </a:gridCol>
                <a:gridCol w="705412">
                  <a:extLst>
                    <a:ext uri="{9D8B030D-6E8A-4147-A177-3AD203B41FA5}">
                      <a16:colId xmlns:a16="http://schemas.microsoft.com/office/drawing/2014/main" val="3656699606"/>
                    </a:ext>
                  </a:extLst>
                </a:gridCol>
                <a:gridCol w="846496">
                  <a:extLst>
                    <a:ext uri="{9D8B030D-6E8A-4147-A177-3AD203B41FA5}">
                      <a16:colId xmlns:a16="http://schemas.microsoft.com/office/drawing/2014/main" val="2617831078"/>
                    </a:ext>
                  </a:extLst>
                </a:gridCol>
                <a:gridCol w="5059652">
                  <a:extLst>
                    <a:ext uri="{9D8B030D-6E8A-4147-A177-3AD203B41FA5}">
                      <a16:colId xmlns:a16="http://schemas.microsoft.com/office/drawing/2014/main" val="1670376796"/>
                    </a:ext>
                  </a:extLst>
                </a:gridCol>
              </a:tblGrid>
              <a:tr h="315866">
                <a:tc>
                  <a:txBody>
                    <a:bodyPr/>
                    <a:lstStyle/>
                    <a:p>
                      <a:pPr algn="l" fontAlgn="b"/>
                      <a:endParaRPr lang="fr-FR"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endParaRPr lang="fr-F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10173930"/>
                  </a:ext>
                </a:extLst>
              </a:tr>
              <a:tr h="315866">
                <a:tc>
                  <a:txBody>
                    <a:bodyPr/>
                    <a:lstStyle/>
                    <a:p>
                      <a:pPr algn="l" fontAlgn="t"/>
                      <a:r>
                        <a:rPr lang="fr-FR" sz="1100" b="0" i="0" u="none" strike="noStrike">
                          <a:solidFill>
                            <a:srgbClr val="000000"/>
                          </a:solidFill>
                          <a:effectLst/>
                          <a:latin typeface="Calibri" panose="020F0502020204030204" pitchFamily="34" charset="0"/>
                        </a:rPr>
                        <a:t>Intéressé a naviguer en compagnie </a:t>
                      </a:r>
                    </a:p>
                  </a:txBody>
                  <a:tcPr marL="7620" marR="7620" marT="7620" marB="0"/>
                </a:tc>
                <a:tc>
                  <a:txBody>
                    <a:bodyPr/>
                    <a:lstStyle/>
                    <a:p>
                      <a:pPr algn="ctr" fontAlgn="t"/>
                      <a:r>
                        <a:rPr lang="fr-FR" sz="1100" b="0" i="0" u="none" strike="noStrike" dirty="0">
                          <a:solidFill>
                            <a:srgbClr val="000000"/>
                          </a:solidFill>
                          <a:effectLst/>
                          <a:latin typeface="Calibri" panose="020F0502020204030204" pitchFamily="34" charset="0"/>
                        </a:rPr>
                        <a:t>11 OUI</a:t>
                      </a:r>
                    </a:p>
                  </a:txBody>
                  <a:tcPr marL="7620" marR="7620" marT="7620" marB="0"/>
                </a:tc>
                <a:tc>
                  <a:txBody>
                    <a:bodyPr/>
                    <a:lstStyle/>
                    <a:p>
                      <a:pPr algn="ctr" fontAlgn="t"/>
                      <a:r>
                        <a:rPr lang="fr-FR" sz="1100" b="0" i="0" u="none" strike="noStrike">
                          <a:solidFill>
                            <a:srgbClr val="000000"/>
                          </a:solidFill>
                          <a:effectLst/>
                          <a:latin typeface="Calibri" panose="020F0502020204030204" pitchFamily="34" charset="0"/>
                        </a:rPr>
                        <a:t>8 NON Dont</a:t>
                      </a:r>
                    </a:p>
                  </a:txBody>
                  <a:tcPr marL="7620" marR="7620" marT="7620" marB="0"/>
                </a:tc>
                <a:tc>
                  <a:txBody>
                    <a:bodyPr/>
                    <a:lstStyle/>
                    <a:p>
                      <a:pPr algn="l" fontAlgn="t"/>
                      <a:r>
                        <a:rPr lang="fr-FR" sz="1100" b="0" i="0" u="none" strike="noStrike">
                          <a:solidFill>
                            <a:srgbClr val="000000"/>
                          </a:solidFill>
                          <a:effectLst/>
                          <a:latin typeface="Calibri" panose="020F0502020204030204" pitchFamily="34" charset="0"/>
                        </a:rPr>
                        <a:t> 2  possèdent des bateaux fluviaux seulement</a:t>
                      </a:r>
                    </a:p>
                  </a:txBody>
                  <a:tcPr marL="7620" marR="7620" marT="7620" marB="0"/>
                </a:tc>
                <a:extLst>
                  <a:ext uri="{0D108BD9-81ED-4DB2-BD59-A6C34878D82A}">
                    <a16:rowId xmlns:a16="http://schemas.microsoft.com/office/drawing/2014/main" val="1904478995"/>
                  </a:ext>
                </a:extLst>
              </a:tr>
              <a:tr h="166881">
                <a:tc>
                  <a:txBody>
                    <a:bodyPr/>
                    <a:lstStyle/>
                    <a:p>
                      <a:pPr algn="l"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dirty="0">
                          <a:solidFill>
                            <a:srgbClr val="000000"/>
                          </a:solidFill>
                          <a:effectLst/>
                          <a:latin typeface="Calibri" panose="020F0502020204030204" pitchFamily="34" charset="0"/>
                        </a:rPr>
                        <a:t>2 n'ont aucun intérêt dans la croisière organisée dans l'association</a:t>
                      </a:r>
                    </a:p>
                  </a:txBody>
                  <a:tcPr marL="7620" marR="7620" marT="7620" marB="0" anchor="b"/>
                </a:tc>
                <a:extLst>
                  <a:ext uri="{0D108BD9-81ED-4DB2-BD59-A6C34878D82A}">
                    <a16:rowId xmlns:a16="http://schemas.microsoft.com/office/drawing/2014/main" val="3563097686"/>
                  </a:ext>
                </a:extLst>
              </a:tr>
              <a:tr h="184000">
                <a:tc>
                  <a:txBody>
                    <a:bodyPr/>
                    <a:lstStyle/>
                    <a:p>
                      <a:pPr algn="l"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dirty="0">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1 souhaite voyager en 2018 pas en 2017</a:t>
                      </a:r>
                    </a:p>
                  </a:txBody>
                  <a:tcPr marL="7620" marR="7620" marT="7620" marB="0" anchor="b"/>
                </a:tc>
                <a:extLst>
                  <a:ext uri="{0D108BD9-81ED-4DB2-BD59-A6C34878D82A}">
                    <a16:rowId xmlns:a16="http://schemas.microsoft.com/office/drawing/2014/main" val="490806688"/>
                  </a:ext>
                </a:extLst>
              </a:tr>
              <a:tr h="166881">
                <a:tc>
                  <a:txBody>
                    <a:bodyPr/>
                    <a:lstStyle/>
                    <a:p>
                      <a:pPr algn="l"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3 souhaitent seulement faire des croisières courtes</a:t>
                      </a:r>
                    </a:p>
                  </a:txBody>
                  <a:tcPr marL="7620" marR="7620" marT="7620" marB="0" anchor="b"/>
                </a:tc>
                <a:extLst>
                  <a:ext uri="{0D108BD9-81ED-4DB2-BD59-A6C34878D82A}">
                    <a16:rowId xmlns:a16="http://schemas.microsoft.com/office/drawing/2014/main" val="182147190"/>
                  </a:ext>
                </a:extLst>
              </a:tr>
              <a:tr h="166881">
                <a:tc>
                  <a:txBody>
                    <a:bodyPr/>
                    <a:lstStyle/>
                    <a:p>
                      <a:pPr algn="l" fontAlgn="b"/>
                      <a:r>
                        <a:rPr lang="fr-FR" sz="1100" b="0" i="0" u="none" strike="noStrike">
                          <a:solidFill>
                            <a:srgbClr val="000000"/>
                          </a:solidFill>
                          <a:effectLst/>
                          <a:latin typeface="Calibri" panose="020F0502020204030204" pitchFamily="34" charset="0"/>
                        </a:rPr>
                        <a:t>Pour ceux interressés</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91%</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Découverte de nouveaux lieux</a:t>
                      </a:r>
                    </a:p>
                  </a:txBody>
                  <a:tcPr marL="7620" marR="7620" marT="7620" marB="0" anchor="b"/>
                </a:tc>
                <a:extLst>
                  <a:ext uri="{0D108BD9-81ED-4DB2-BD59-A6C34878D82A}">
                    <a16:rowId xmlns:a16="http://schemas.microsoft.com/office/drawing/2014/main" val="747901829"/>
                  </a:ext>
                </a:extLst>
              </a:tr>
              <a:tr h="166881">
                <a:tc>
                  <a:txBody>
                    <a:bodyPr/>
                    <a:lstStyle/>
                    <a:p>
                      <a:pPr algn="l"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100%</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La convivialité</a:t>
                      </a:r>
                    </a:p>
                  </a:txBody>
                  <a:tcPr marL="7620" marR="7620" marT="7620" marB="0" anchor="b"/>
                </a:tc>
                <a:extLst>
                  <a:ext uri="{0D108BD9-81ED-4DB2-BD59-A6C34878D82A}">
                    <a16:rowId xmlns:a16="http://schemas.microsoft.com/office/drawing/2014/main" val="1323832241"/>
                  </a:ext>
                </a:extLst>
              </a:tr>
              <a:tr h="166881">
                <a:tc>
                  <a:txBody>
                    <a:bodyPr/>
                    <a:lstStyle/>
                    <a:p>
                      <a:pPr algn="l"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45%</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La sécurité</a:t>
                      </a:r>
                    </a:p>
                  </a:txBody>
                  <a:tcPr marL="7620" marR="7620" marT="7620" marB="0" anchor="b"/>
                </a:tc>
                <a:extLst>
                  <a:ext uri="{0D108BD9-81ED-4DB2-BD59-A6C34878D82A}">
                    <a16:rowId xmlns:a16="http://schemas.microsoft.com/office/drawing/2014/main" val="1064554189"/>
                  </a:ext>
                </a:extLst>
              </a:tr>
              <a:tr h="166881">
                <a:tc>
                  <a:txBody>
                    <a:bodyPr/>
                    <a:lstStyle/>
                    <a:p>
                      <a:pPr algn="l" fontAlgn="b"/>
                      <a:r>
                        <a:rPr lang="fr-FR" sz="1100" b="0" i="0" u="none" strike="noStrike">
                          <a:solidFill>
                            <a:srgbClr val="000000"/>
                          </a:solidFill>
                          <a:effectLst/>
                          <a:latin typeface="Calibri" panose="020F0502020204030204" pitchFamily="34" charset="0"/>
                        </a:rPr>
                        <a:t>Préocupation pour les croisières</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91%</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Souhaitent la souplesse sur la destination en fonction des changements de météo</a:t>
                      </a:r>
                    </a:p>
                  </a:txBody>
                  <a:tcPr marL="7620" marR="7620" marT="7620" marB="0" anchor="b"/>
                </a:tc>
                <a:extLst>
                  <a:ext uri="{0D108BD9-81ED-4DB2-BD59-A6C34878D82A}">
                    <a16:rowId xmlns:a16="http://schemas.microsoft.com/office/drawing/2014/main" val="4217775370"/>
                  </a:ext>
                </a:extLst>
              </a:tr>
              <a:tr h="166881">
                <a:tc>
                  <a:txBody>
                    <a:bodyPr/>
                    <a:lstStyle/>
                    <a:p>
                      <a:pPr algn="l"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50%</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Souhaitent la préparation et l'ajustement avec le consensus du groupe</a:t>
                      </a:r>
                    </a:p>
                  </a:txBody>
                  <a:tcPr marL="7620" marR="7620" marT="7620" marB="0" anchor="b"/>
                </a:tc>
                <a:extLst>
                  <a:ext uri="{0D108BD9-81ED-4DB2-BD59-A6C34878D82A}">
                    <a16:rowId xmlns:a16="http://schemas.microsoft.com/office/drawing/2014/main" val="1698572544"/>
                  </a:ext>
                </a:extLst>
              </a:tr>
              <a:tr h="166881">
                <a:tc>
                  <a:txBody>
                    <a:bodyPr/>
                    <a:lstStyle/>
                    <a:p>
                      <a:pPr algn="l"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20%</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Souhaitent se rendre à tout prix a la destination prévu</a:t>
                      </a:r>
                    </a:p>
                  </a:txBody>
                  <a:tcPr marL="7620" marR="7620" marT="7620" marB="0" anchor="b"/>
                </a:tc>
                <a:extLst>
                  <a:ext uri="{0D108BD9-81ED-4DB2-BD59-A6C34878D82A}">
                    <a16:rowId xmlns:a16="http://schemas.microsoft.com/office/drawing/2014/main" val="162855424"/>
                  </a:ext>
                </a:extLst>
              </a:tr>
              <a:tr h="166881">
                <a:tc>
                  <a:txBody>
                    <a:bodyPr/>
                    <a:lstStyle/>
                    <a:p>
                      <a:pPr algn="l" fontAlgn="b"/>
                      <a:r>
                        <a:rPr lang="fr-FR" sz="1100" b="0" i="0" u="none" strike="noStrike">
                          <a:solidFill>
                            <a:srgbClr val="000000"/>
                          </a:solidFill>
                          <a:effectLst/>
                          <a:latin typeface="Calibri" panose="020F0502020204030204" pitchFamily="34" charset="0"/>
                        </a:rPr>
                        <a:t>Durée de navigation</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63 à 67%</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Préfèrent une croisière d'une à deux semaines</a:t>
                      </a:r>
                    </a:p>
                  </a:txBody>
                  <a:tcPr marL="7620" marR="7620" marT="7620" marB="0" anchor="b"/>
                </a:tc>
                <a:extLst>
                  <a:ext uri="{0D108BD9-81ED-4DB2-BD59-A6C34878D82A}">
                    <a16:rowId xmlns:a16="http://schemas.microsoft.com/office/drawing/2014/main" val="268387947"/>
                  </a:ext>
                </a:extLst>
              </a:tr>
              <a:tr h="166881">
                <a:tc>
                  <a:txBody>
                    <a:bodyPr/>
                    <a:lstStyle/>
                    <a:p>
                      <a:pPr algn="l"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38 à 56%</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Trouvent un intérêt pour une croisière de 1 jour à moins d'une semaine de voyage</a:t>
                      </a:r>
                    </a:p>
                  </a:txBody>
                  <a:tcPr marL="7620" marR="7620" marT="7620" marB="0" anchor="b"/>
                </a:tc>
                <a:extLst>
                  <a:ext uri="{0D108BD9-81ED-4DB2-BD59-A6C34878D82A}">
                    <a16:rowId xmlns:a16="http://schemas.microsoft.com/office/drawing/2014/main" val="1281449076"/>
                  </a:ext>
                </a:extLst>
              </a:tr>
              <a:tr h="166881">
                <a:tc>
                  <a:txBody>
                    <a:bodyPr/>
                    <a:lstStyle/>
                    <a:p>
                      <a:pPr algn="l" fontAlgn="b"/>
                      <a:r>
                        <a:rPr lang="fr-FR" sz="1100" b="0" i="0" u="none" strike="noStrike">
                          <a:solidFill>
                            <a:srgbClr val="000000"/>
                          </a:solidFill>
                          <a:effectLst/>
                          <a:latin typeface="Calibri" panose="020F0502020204030204" pitchFamily="34" charset="0"/>
                        </a:rPr>
                        <a:t>Saison de navigation</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Entre avril et octobre</a:t>
                      </a:r>
                    </a:p>
                  </a:txBody>
                  <a:tcPr marL="7620" marR="7620" marT="7620" marB="0" anchor="b"/>
                </a:tc>
                <a:extLst>
                  <a:ext uri="{0D108BD9-81ED-4DB2-BD59-A6C34878D82A}">
                    <a16:rowId xmlns:a16="http://schemas.microsoft.com/office/drawing/2014/main" val="1527001090"/>
                  </a:ext>
                </a:extLst>
              </a:tr>
              <a:tr h="166881">
                <a:tc>
                  <a:txBody>
                    <a:bodyPr/>
                    <a:lstStyle/>
                    <a:p>
                      <a:pPr algn="l"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64%</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Souhaitent naviguer entre la deuxième quinzaine de mai de juin et de septembre </a:t>
                      </a:r>
                    </a:p>
                  </a:txBody>
                  <a:tcPr marL="7620" marR="7620" marT="7620" marB="0" anchor="b"/>
                </a:tc>
                <a:extLst>
                  <a:ext uri="{0D108BD9-81ED-4DB2-BD59-A6C34878D82A}">
                    <a16:rowId xmlns:a16="http://schemas.microsoft.com/office/drawing/2014/main" val="3129456928"/>
                  </a:ext>
                </a:extLst>
              </a:tr>
              <a:tr h="166881">
                <a:tc>
                  <a:txBody>
                    <a:bodyPr/>
                    <a:lstStyle/>
                    <a:p>
                      <a:pPr algn="l" fontAlgn="b"/>
                      <a:r>
                        <a:rPr lang="fr-FR" sz="1100" b="0" i="0" u="none" strike="noStrike">
                          <a:solidFill>
                            <a:srgbClr val="000000"/>
                          </a:solidFill>
                          <a:effectLst/>
                          <a:latin typeface="Calibri" panose="020F0502020204030204" pitchFamily="34" charset="0"/>
                        </a:rPr>
                        <a:t>Pour les croisières plus longues</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17%</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Ne souhaitent pas voyager de nuit</a:t>
                      </a:r>
                    </a:p>
                  </a:txBody>
                  <a:tcPr marL="7620" marR="7620" marT="7620" marB="0" anchor="b"/>
                </a:tc>
                <a:extLst>
                  <a:ext uri="{0D108BD9-81ED-4DB2-BD59-A6C34878D82A}">
                    <a16:rowId xmlns:a16="http://schemas.microsoft.com/office/drawing/2014/main" val="3393369857"/>
                  </a:ext>
                </a:extLst>
              </a:tr>
              <a:tr h="166881">
                <a:tc>
                  <a:txBody>
                    <a:bodyPr/>
                    <a:lstStyle/>
                    <a:p>
                      <a:pPr algn="l"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56%</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Seraient prêt a naviguer une nuit</a:t>
                      </a:r>
                    </a:p>
                  </a:txBody>
                  <a:tcPr marL="7620" marR="7620" marT="7620" marB="0" anchor="b"/>
                </a:tc>
                <a:extLst>
                  <a:ext uri="{0D108BD9-81ED-4DB2-BD59-A6C34878D82A}">
                    <a16:rowId xmlns:a16="http://schemas.microsoft.com/office/drawing/2014/main" val="3493883080"/>
                  </a:ext>
                </a:extLst>
              </a:tr>
              <a:tr h="166881">
                <a:tc>
                  <a:txBody>
                    <a:bodyPr/>
                    <a:lstStyle/>
                    <a:p>
                      <a:pPr algn="l"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14%</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Prêt a naviguer 2 ou 3 nuits</a:t>
                      </a:r>
                    </a:p>
                  </a:txBody>
                  <a:tcPr marL="7620" marR="7620" marT="7620" marB="0" anchor="b"/>
                </a:tc>
                <a:extLst>
                  <a:ext uri="{0D108BD9-81ED-4DB2-BD59-A6C34878D82A}">
                    <a16:rowId xmlns:a16="http://schemas.microsoft.com/office/drawing/2014/main" val="2284791215"/>
                  </a:ext>
                </a:extLst>
              </a:tr>
              <a:tr h="166881">
                <a:tc>
                  <a:txBody>
                    <a:bodyPr/>
                    <a:lstStyle/>
                    <a:p>
                      <a:pPr algn="l" fontAlgn="b"/>
                      <a:r>
                        <a:rPr lang="fr-FR" sz="1100" b="0" i="0" u="none" strike="noStrike">
                          <a:solidFill>
                            <a:srgbClr val="000000"/>
                          </a:solidFill>
                          <a:effectLst/>
                          <a:latin typeface="Calibri" panose="020F0502020204030204" pitchFamily="34" charset="0"/>
                        </a:rPr>
                        <a:t>Mouillage pour une ou deux nuits</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78-80%</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Mouillage pour une ou deux nuits</a:t>
                      </a:r>
                    </a:p>
                  </a:txBody>
                  <a:tcPr marL="7620" marR="7620" marT="7620" marB="0" anchor="b"/>
                </a:tc>
                <a:extLst>
                  <a:ext uri="{0D108BD9-81ED-4DB2-BD59-A6C34878D82A}">
                    <a16:rowId xmlns:a16="http://schemas.microsoft.com/office/drawing/2014/main" val="3747856798"/>
                  </a:ext>
                </a:extLst>
              </a:tr>
              <a:tr h="166881">
                <a:tc>
                  <a:txBody>
                    <a:bodyPr/>
                    <a:lstStyle/>
                    <a:p>
                      <a:pPr algn="l"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33%</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Prêts a passer 3 nuits à l'ancre</a:t>
                      </a:r>
                    </a:p>
                  </a:txBody>
                  <a:tcPr marL="7620" marR="7620" marT="7620" marB="0" anchor="b"/>
                </a:tc>
                <a:extLst>
                  <a:ext uri="{0D108BD9-81ED-4DB2-BD59-A6C34878D82A}">
                    <a16:rowId xmlns:a16="http://schemas.microsoft.com/office/drawing/2014/main" val="3539707128"/>
                  </a:ext>
                </a:extLst>
              </a:tr>
              <a:tr h="166881">
                <a:tc>
                  <a:txBody>
                    <a:bodyPr/>
                    <a:lstStyle/>
                    <a:p>
                      <a:pPr algn="l" fontAlgn="b"/>
                      <a:r>
                        <a:rPr lang="fr-FR" sz="1100" b="0" i="0" u="none" strike="noStrike">
                          <a:solidFill>
                            <a:srgbClr val="000000"/>
                          </a:solidFill>
                          <a:effectLst/>
                          <a:latin typeface="Calibri" panose="020F0502020204030204" pitchFamily="34" charset="0"/>
                        </a:rPr>
                        <a:t>Destination préférées</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100%</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Intéressés par la côte ouest de la France jusqu'à Bordeaux</a:t>
                      </a:r>
                    </a:p>
                  </a:txBody>
                  <a:tcPr marL="7620" marR="7620" marT="7620" marB="0" anchor="b"/>
                </a:tc>
                <a:extLst>
                  <a:ext uri="{0D108BD9-81ED-4DB2-BD59-A6C34878D82A}">
                    <a16:rowId xmlns:a16="http://schemas.microsoft.com/office/drawing/2014/main" val="3152117590"/>
                  </a:ext>
                </a:extLst>
              </a:tr>
              <a:tr h="166881">
                <a:tc>
                  <a:txBody>
                    <a:bodyPr/>
                    <a:lstStyle/>
                    <a:p>
                      <a:pPr algn="l"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56%</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a:solidFill>
                            <a:srgbClr val="000000"/>
                          </a:solidFill>
                          <a:effectLst/>
                          <a:latin typeface="Calibri" panose="020F0502020204030204" pitchFamily="34" charset="0"/>
                        </a:rPr>
                        <a:t>Côte nord de la France à la Nord Bretagne</a:t>
                      </a:r>
                    </a:p>
                  </a:txBody>
                  <a:tcPr marL="7620" marR="7620" marT="7620" marB="0" anchor="b"/>
                </a:tc>
                <a:extLst>
                  <a:ext uri="{0D108BD9-81ED-4DB2-BD59-A6C34878D82A}">
                    <a16:rowId xmlns:a16="http://schemas.microsoft.com/office/drawing/2014/main" val="2663700615"/>
                  </a:ext>
                </a:extLst>
              </a:tr>
              <a:tr h="315866">
                <a:tc>
                  <a:txBody>
                    <a:bodyPr/>
                    <a:lstStyle/>
                    <a:p>
                      <a:pPr algn="l"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33%</a:t>
                      </a:r>
                    </a:p>
                  </a:txBody>
                  <a:tcPr marL="7620" marR="7620" marT="7620" marB="0" anchor="b"/>
                </a:tc>
                <a:tc>
                  <a:txBody>
                    <a:bodyPr/>
                    <a:lstStyle/>
                    <a:p>
                      <a:pPr algn="ctr" fontAlgn="b"/>
                      <a:r>
                        <a:rPr lang="fr-FR" sz="1100" b="0" i="0" u="none" strike="noStrike">
                          <a:solidFill>
                            <a:srgbClr val="000000"/>
                          </a:solidFill>
                          <a:effectLst/>
                          <a:latin typeface="Calibri" panose="020F0502020204030204" pitchFamily="34" charset="0"/>
                        </a:rPr>
                        <a:t> </a:t>
                      </a:r>
                    </a:p>
                  </a:txBody>
                  <a:tcPr marL="7620" marR="7620" marT="7620" marB="0" anchor="b"/>
                </a:tc>
                <a:tc>
                  <a:txBody>
                    <a:bodyPr/>
                    <a:lstStyle/>
                    <a:p>
                      <a:pPr algn="l" fontAlgn="b"/>
                      <a:r>
                        <a:rPr lang="fr-FR" sz="1100" b="0" i="0" u="none" strike="noStrike" dirty="0">
                          <a:solidFill>
                            <a:srgbClr val="000000"/>
                          </a:solidFill>
                          <a:effectLst/>
                          <a:latin typeface="Calibri" panose="020F0502020204030204" pitchFamily="34" charset="0"/>
                        </a:rPr>
                        <a:t>Côte sud du Royaume-Uni y compris les îles Scilly</a:t>
                      </a:r>
                    </a:p>
                  </a:txBody>
                  <a:tcPr marL="7620" marR="7620" marT="7620" marB="0" anchor="b"/>
                </a:tc>
                <a:extLst>
                  <a:ext uri="{0D108BD9-81ED-4DB2-BD59-A6C34878D82A}">
                    <a16:rowId xmlns:a16="http://schemas.microsoft.com/office/drawing/2014/main" val="2826895624"/>
                  </a:ext>
                </a:extLst>
              </a:tr>
            </a:tbl>
          </a:graphicData>
        </a:graphic>
      </p:graphicFrame>
    </p:spTree>
    <p:extLst>
      <p:ext uri="{BB962C8B-B14F-4D97-AF65-F5344CB8AC3E}">
        <p14:creationId xmlns:p14="http://schemas.microsoft.com/office/powerpoint/2010/main" val="1842802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Votes </a:t>
            </a:r>
            <a:endParaRPr lang="fr-FR" dirty="0"/>
          </a:p>
        </p:txBody>
      </p:sp>
      <p:sp>
        <p:nvSpPr>
          <p:cNvPr id="3" name="Espace réservé du contenu 2"/>
          <p:cNvSpPr>
            <a:spLocks noGrp="1"/>
          </p:cNvSpPr>
          <p:nvPr>
            <p:ph idx="1"/>
          </p:nvPr>
        </p:nvSpPr>
        <p:spPr/>
        <p:txBody>
          <a:bodyPr/>
          <a:lstStyle/>
          <a:p>
            <a:r>
              <a:rPr lang="fr-FR" dirty="0" smtClean="0"/>
              <a:t>Adoption des comptes et budget </a:t>
            </a:r>
          </a:p>
          <a:p>
            <a:pPr lvl="1"/>
            <a:r>
              <a:rPr lang="fr-FR" dirty="0"/>
              <a:t>Vote pour </a:t>
            </a:r>
            <a:r>
              <a:rPr lang="fr-FR" dirty="0" smtClean="0"/>
              <a:t>validation </a:t>
            </a:r>
            <a:r>
              <a:rPr lang="fr-FR" dirty="0"/>
              <a:t>des comptes et budget </a:t>
            </a:r>
            <a:endParaRPr lang="fr-FR" dirty="0" smtClean="0"/>
          </a:p>
          <a:p>
            <a:r>
              <a:rPr lang="fr-FR" dirty="0" smtClean="0"/>
              <a:t>Après la cooptation par le CA de nouveau membre</a:t>
            </a:r>
          </a:p>
          <a:p>
            <a:pPr lvl="1"/>
            <a:r>
              <a:rPr lang="fr-FR" dirty="0" smtClean="0"/>
              <a:t>Vote pour l’adhésion en tant que membre du CA </a:t>
            </a:r>
          </a:p>
          <a:p>
            <a:pPr lvl="2"/>
            <a:r>
              <a:rPr lang="fr-FR" dirty="0" smtClean="0"/>
              <a:t>Melody Grisaffi, Jean François Degroot</a:t>
            </a:r>
          </a:p>
          <a:p>
            <a:pPr lvl="1"/>
            <a:r>
              <a:rPr lang="fr-FR" dirty="0" smtClean="0"/>
              <a:t>Un grand Merci à nos Amis sortants</a:t>
            </a:r>
          </a:p>
          <a:p>
            <a:pPr lvl="2"/>
            <a:r>
              <a:rPr lang="fr-FR" dirty="0" smtClean="0"/>
              <a:t>Emile </a:t>
            </a:r>
            <a:r>
              <a:rPr lang="fr-FR" dirty="0" err="1" smtClean="0"/>
              <a:t>Schamp</a:t>
            </a:r>
            <a:r>
              <a:rPr lang="fr-FR" dirty="0" smtClean="0"/>
              <a:t>, Joël </a:t>
            </a:r>
            <a:r>
              <a:rPr lang="fr-FR" dirty="0" err="1" smtClean="0"/>
              <a:t>Aoustin</a:t>
            </a:r>
            <a:endParaRPr lang="fr-FR" dirty="0"/>
          </a:p>
        </p:txBody>
      </p:sp>
    </p:spTree>
    <p:extLst>
      <p:ext uri="{BB962C8B-B14F-4D97-AF65-F5344CB8AC3E}">
        <p14:creationId xmlns:p14="http://schemas.microsoft.com/office/powerpoint/2010/main" val="202906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6000" y="258120"/>
            <a:ext cx="8747640" cy="389679"/>
          </a:xfrm>
        </p:spPr>
        <p:txBody>
          <a:bodyPr/>
          <a:lstStyle/>
          <a:p>
            <a:endParaRPr lang="fr-FR" sz="2400" dirty="0"/>
          </a:p>
        </p:txBody>
      </p:sp>
      <p:sp>
        <p:nvSpPr>
          <p:cNvPr id="3" name="Espace réservé du contenu 2"/>
          <p:cNvSpPr>
            <a:spLocks noGrp="1"/>
          </p:cNvSpPr>
          <p:nvPr>
            <p:ph sz="half" idx="1"/>
          </p:nvPr>
        </p:nvSpPr>
        <p:spPr>
          <a:xfrm>
            <a:off x="485775" y="1079847"/>
            <a:ext cx="4297363" cy="5400328"/>
          </a:xfrm>
        </p:spPr>
        <p:txBody>
          <a:bodyPr/>
          <a:lstStyle/>
          <a:p>
            <a:r>
              <a:rPr lang="fr-FR" dirty="0" smtClean="0"/>
              <a:t>Élection des membres du conseil d’administration</a:t>
            </a:r>
          </a:p>
          <a:p>
            <a:pPr marL="108000" indent="0">
              <a:buNone/>
            </a:pPr>
            <a:endParaRPr lang="fr-FR" dirty="0" smtClean="0"/>
          </a:p>
          <a:p>
            <a:r>
              <a:rPr lang="fr-FR" dirty="0" smtClean="0">
                <a:solidFill>
                  <a:srgbClr val="FF0000"/>
                </a:solidFill>
              </a:rPr>
              <a:t>Melody Grisaffi,</a:t>
            </a:r>
          </a:p>
          <a:p>
            <a:r>
              <a:rPr lang="fr-FR" dirty="0" smtClean="0">
                <a:solidFill>
                  <a:srgbClr val="FF0000"/>
                </a:solidFill>
              </a:rPr>
              <a:t>Jean François Degroot</a:t>
            </a:r>
          </a:p>
          <a:p>
            <a:endParaRPr lang="fr-FR" dirty="0"/>
          </a:p>
        </p:txBody>
      </p:sp>
      <p:sp>
        <p:nvSpPr>
          <p:cNvPr id="4" name="Espace réservé du contenu 3"/>
          <p:cNvSpPr>
            <a:spLocks noGrp="1"/>
          </p:cNvSpPr>
          <p:nvPr>
            <p:ph sz="half" idx="2"/>
          </p:nvPr>
        </p:nvSpPr>
        <p:spPr>
          <a:xfrm>
            <a:off x="5076155" y="1079847"/>
            <a:ext cx="4032448" cy="1381370"/>
          </a:xfrm>
        </p:spPr>
        <p:txBody>
          <a:bodyPr/>
          <a:lstStyle/>
          <a:p>
            <a:pPr marL="108000" indent="0">
              <a:buNone/>
            </a:pP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6531" y="3816151"/>
            <a:ext cx="3993732" cy="2655407"/>
          </a:xfrm>
          <a:prstGeom prst="rect">
            <a:avLst/>
          </a:prstGeom>
        </p:spPr>
      </p:pic>
    </p:spTree>
    <p:extLst>
      <p:ext uri="{BB962C8B-B14F-4D97-AF65-F5344CB8AC3E}">
        <p14:creationId xmlns:p14="http://schemas.microsoft.com/office/powerpoint/2010/main" val="2423215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Sorties 2016 présentées par Daniel PASQUIER</a:t>
            </a:r>
            <a:endParaRPr lang="fr-FR" dirty="0"/>
          </a:p>
        </p:txBody>
      </p:sp>
      <p:sp>
        <p:nvSpPr>
          <p:cNvPr id="3" name="Espace réservé du texte 2"/>
          <p:cNvSpPr>
            <a:spLocks noGrp="1"/>
          </p:cNvSpPr>
          <p:nvPr>
            <p:ph type="body" idx="1"/>
          </p:nvPr>
        </p:nvSpPr>
        <p:spPr>
          <a:xfrm>
            <a:off x="485775" y="1450975"/>
            <a:ext cx="8748713" cy="564976"/>
          </a:xfrm>
        </p:spPr>
        <p:txBody>
          <a:bodyPr/>
          <a:lstStyle/>
          <a:p>
            <a:pPr algn="just"/>
            <a:r>
              <a:rPr lang="fr-FR" dirty="0" smtClean="0"/>
              <a:t>                              A chacun sa navigation</a:t>
            </a:r>
            <a:endParaRPr lang="fr-FR" dirty="0"/>
          </a:p>
        </p:txBody>
      </p:sp>
      <p:pic>
        <p:nvPicPr>
          <p:cNvPr id="10" name="Espace réservé du contenu 9"/>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042338" y="3646403"/>
            <a:ext cx="3677925" cy="2431596"/>
          </a:xfrm>
        </p:spPr>
      </p:pic>
      <p:pic>
        <p:nvPicPr>
          <p:cNvPr id="9" name="Espace réservé du contenu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0" y="3664374"/>
            <a:ext cx="3296310" cy="2376264"/>
          </a:xfr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947" y="2158552"/>
            <a:ext cx="2988492" cy="4497388"/>
          </a:xfrm>
          <a:prstGeom prst="rect">
            <a:avLst/>
          </a:prstGeom>
        </p:spPr>
      </p:pic>
    </p:spTree>
    <p:extLst>
      <p:ext uri="{BB962C8B-B14F-4D97-AF65-F5344CB8AC3E}">
        <p14:creationId xmlns:p14="http://schemas.microsoft.com/office/powerpoint/2010/main" val="3153072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5776" y="258763"/>
            <a:ext cx="3294236" cy="3053332"/>
          </a:xfrm>
        </p:spPr>
        <p:txBody>
          <a:bodyPr/>
          <a:lstStyle/>
          <a:p>
            <a:r>
              <a:rPr lang="fr-FR" dirty="0" smtClean="0"/>
              <a:t>Le Black Pearl</a:t>
            </a:r>
            <a:br>
              <a:rPr lang="fr-FR" dirty="0" smtClean="0"/>
            </a:br>
            <a:r>
              <a:rPr lang="fr-FR" sz="3200" dirty="0" smtClean="0"/>
              <a:t>Et Jean Marc</a:t>
            </a:r>
            <a:br>
              <a:rPr lang="fr-FR" sz="3200" dirty="0" smtClean="0"/>
            </a:br>
            <a:r>
              <a:rPr lang="fr-FR" sz="3200" dirty="0" smtClean="0"/>
              <a:t>vous salut bien</a:t>
            </a:r>
            <a:endParaRPr lang="fr-FR" sz="32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08003" y="-1"/>
            <a:ext cx="4307696" cy="6482663"/>
          </a:xfrm>
        </p:spPr>
      </p:pic>
    </p:spTree>
    <p:extLst>
      <p:ext uri="{BB962C8B-B14F-4D97-AF65-F5344CB8AC3E}">
        <p14:creationId xmlns:p14="http://schemas.microsoft.com/office/powerpoint/2010/main" val="30891890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hangingPunct="1">
              <a:defRPr/>
            </a:pPr>
            <a:r>
              <a:rPr lang="fr-FR" dirty="0" smtClean="0"/>
              <a:t>Sorties 2016 </a:t>
            </a:r>
            <a:br>
              <a:rPr lang="fr-FR" dirty="0" smtClean="0"/>
            </a:br>
            <a:r>
              <a:rPr lang="fr-FR" sz="2929" dirty="0"/>
              <a:t>présentées par </a:t>
            </a:r>
            <a:r>
              <a:rPr lang="fr-FR" sz="2551" dirty="0"/>
              <a:t>Daniel PASQUIER</a:t>
            </a:r>
          </a:p>
        </p:txBody>
      </p:sp>
      <p:pic>
        <p:nvPicPr>
          <p:cNvPr id="2051"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1117530" y="1606544"/>
            <a:ext cx="7368199" cy="4144611"/>
          </a:xfrm>
        </p:spPr>
      </p:pic>
    </p:spTree>
    <p:extLst>
      <p:ext uri="{BB962C8B-B14F-4D97-AF65-F5344CB8AC3E}">
        <p14:creationId xmlns:p14="http://schemas.microsoft.com/office/powerpoint/2010/main" val="39284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ctrTitle"/>
          </p:nvPr>
        </p:nvSpPr>
        <p:spPr>
          <a:xfrm>
            <a:off x="1186532" y="858023"/>
            <a:ext cx="7344198" cy="1389038"/>
          </a:xfrm>
        </p:spPr>
        <p:txBody>
          <a:bodyPr/>
          <a:lstStyle/>
          <a:p>
            <a:pPr eaLnBrk="1" hangingPunct="1"/>
            <a:r>
              <a:rPr lang="fr-FR" altLang="fr-FR" smtClean="0"/>
              <a:t>Bilan inscriptions aux croisières</a:t>
            </a:r>
          </a:p>
        </p:txBody>
      </p:sp>
      <p:sp>
        <p:nvSpPr>
          <p:cNvPr id="3" name="Sous-titre 2"/>
          <p:cNvSpPr>
            <a:spLocks noGrp="1"/>
          </p:cNvSpPr>
          <p:nvPr>
            <p:ph type="subTitle" idx="1"/>
          </p:nvPr>
        </p:nvSpPr>
        <p:spPr>
          <a:xfrm>
            <a:off x="1866050" y="2355063"/>
            <a:ext cx="6048163" cy="2857578"/>
          </a:xfrm>
        </p:spPr>
        <p:txBody>
          <a:bodyPr rtlCol="0">
            <a:normAutofit fontScale="62500" lnSpcReduction="20000"/>
          </a:bodyPr>
          <a:lstStyle/>
          <a:p>
            <a:pPr hangingPunct="1">
              <a:spcAft>
                <a:spcPts val="0"/>
              </a:spcAft>
              <a:defRPr/>
            </a:pPr>
            <a:r>
              <a:rPr lang="fr-FR" dirty="0" smtClean="0">
                <a:solidFill>
                  <a:schemeClr val="tx1">
                    <a:lumMod val="65000"/>
                    <a:lumOff val="35000"/>
                  </a:schemeClr>
                </a:solidFill>
              </a:rPr>
              <a:t>7 Croisières au programme, faute de participants ou de mauvaise météo, annulation de certaines croisières :</a:t>
            </a:r>
          </a:p>
          <a:p>
            <a:pPr hangingPunct="1">
              <a:spcAft>
                <a:spcPts val="0"/>
              </a:spcAft>
              <a:buFontTx/>
              <a:buChar char="-"/>
              <a:defRPr/>
            </a:pPr>
            <a:r>
              <a:rPr lang="fr-FR" dirty="0" smtClean="0">
                <a:solidFill>
                  <a:schemeClr val="tx1">
                    <a:lumMod val="65000"/>
                    <a:lumOff val="35000"/>
                  </a:schemeClr>
                </a:solidFill>
              </a:rPr>
              <a:t>Ile d’Yeu, Pêche en Vilaine, Vannes</a:t>
            </a:r>
          </a:p>
          <a:p>
            <a:pPr hangingPunct="1">
              <a:spcAft>
                <a:spcPts val="0"/>
              </a:spcAft>
              <a:buFontTx/>
              <a:buChar char="-"/>
              <a:defRPr/>
            </a:pPr>
            <a:endParaRPr lang="fr-FR" dirty="0" smtClean="0">
              <a:solidFill>
                <a:schemeClr val="tx1">
                  <a:lumMod val="65000"/>
                  <a:lumOff val="35000"/>
                </a:schemeClr>
              </a:solidFill>
            </a:endParaRPr>
          </a:p>
          <a:p>
            <a:pPr hangingPunct="1">
              <a:spcAft>
                <a:spcPts val="0"/>
              </a:spcAft>
              <a:buFontTx/>
              <a:buChar char="-"/>
              <a:defRPr/>
            </a:pPr>
            <a:r>
              <a:rPr lang="fr-FR" dirty="0" smtClean="0">
                <a:solidFill>
                  <a:schemeClr val="tx1">
                    <a:lumMod val="65000"/>
                    <a:lumOff val="35000"/>
                  </a:schemeClr>
                </a:solidFill>
              </a:rPr>
              <a:t>4 croisières effectivement réalisées</a:t>
            </a:r>
          </a:p>
          <a:p>
            <a:pPr hangingPunct="1">
              <a:spcAft>
                <a:spcPts val="0"/>
              </a:spcAft>
              <a:buFontTx/>
              <a:buChar char="-"/>
              <a:defRPr/>
            </a:pPr>
            <a:r>
              <a:rPr lang="fr-FR" dirty="0" err="1" smtClean="0">
                <a:solidFill>
                  <a:schemeClr val="tx1">
                    <a:lumMod val="65000"/>
                    <a:lumOff val="35000"/>
                  </a:schemeClr>
                </a:solidFill>
              </a:rPr>
              <a:t>Sterwen</a:t>
            </a:r>
            <a:r>
              <a:rPr lang="fr-FR" dirty="0" smtClean="0">
                <a:solidFill>
                  <a:schemeClr val="tx1">
                    <a:lumMod val="65000"/>
                    <a:lumOff val="35000"/>
                  </a:schemeClr>
                </a:solidFill>
              </a:rPr>
              <a:t> (Belle Ile), Anglo-Normandes, Scilly, Royan</a:t>
            </a:r>
          </a:p>
          <a:p>
            <a:pPr hangingPunct="1">
              <a:spcAft>
                <a:spcPts val="0"/>
              </a:spcAft>
              <a:defRPr/>
            </a:pPr>
            <a:endParaRPr lang="fr-FR" dirty="0">
              <a:solidFill>
                <a:schemeClr val="tx1">
                  <a:lumMod val="65000"/>
                  <a:lumOff val="35000"/>
                </a:schemeClr>
              </a:solidFill>
            </a:endParaRPr>
          </a:p>
          <a:p>
            <a:pPr hangingPunct="1">
              <a:spcAft>
                <a:spcPts val="0"/>
              </a:spcAft>
              <a:defRPr/>
            </a:pPr>
            <a:r>
              <a:rPr lang="fr-FR" dirty="0" smtClean="0">
                <a:solidFill>
                  <a:schemeClr val="tx1">
                    <a:lumMod val="65000"/>
                    <a:lumOff val="35000"/>
                  </a:schemeClr>
                </a:solidFill>
              </a:rPr>
              <a:t>Pré inscriptions : 26 bateaux</a:t>
            </a:r>
          </a:p>
          <a:p>
            <a:pPr hangingPunct="1">
              <a:spcAft>
                <a:spcPts val="0"/>
              </a:spcAft>
              <a:defRPr/>
            </a:pPr>
            <a:r>
              <a:rPr lang="fr-FR" dirty="0" smtClean="0">
                <a:solidFill>
                  <a:schemeClr val="tx1">
                    <a:lumMod val="65000"/>
                    <a:lumOff val="35000"/>
                  </a:schemeClr>
                </a:solidFill>
              </a:rPr>
              <a:t>Inscriptions pour les croisières réalisées : 21 bateaux</a:t>
            </a:r>
          </a:p>
          <a:p>
            <a:pPr hangingPunct="1">
              <a:spcAft>
                <a:spcPts val="0"/>
              </a:spcAft>
              <a:defRPr/>
            </a:pPr>
            <a:r>
              <a:rPr lang="fr-FR" dirty="0" smtClean="0">
                <a:solidFill>
                  <a:schemeClr val="tx1">
                    <a:lumMod val="65000"/>
                    <a:lumOff val="35000"/>
                  </a:schemeClr>
                </a:solidFill>
              </a:rPr>
              <a:t>Participations aux croisières : 18 bateaux</a:t>
            </a:r>
            <a:endParaRPr lang="fr-FR" dirty="0">
              <a:solidFill>
                <a:schemeClr val="tx1">
                  <a:lumMod val="65000"/>
                  <a:lumOff val="35000"/>
                </a:schemeClr>
              </a:solidFill>
            </a:endParaRPr>
          </a:p>
        </p:txBody>
      </p:sp>
    </p:spTree>
    <p:extLst>
      <p:ext uri="{BB962C8B-B14F-4D97-AF65-F5344CB8AC3E}">
        <p14:creationId xmlns:p14="http://schemas.microsoft.com/office/powerpoint/2010/main" val="3983822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2527" y="927025"/>
            <a:ext cx="7776210" cy="1080029"/>
          </a:xfrm>
        </p:spPr>
        <p:txBody>
          <a:bodyPr rtlCol="0">
            <a:normAutofit fontScale="90000"/>
          </a:bodyPr>
          <a:lstStyle/>
          <a:p>
            <a:pPr hangingPunct="1">
              <a:defRPr/>
            </a:pPr>
            <a:r>
              <a:rPr lang="fr-FR" sz="2079" b="1" dirty="0"/>
              <a:t>Le 13 mai</a:t>
            </a:r>
            <a:r>
              <a:rPr lang="fr-FR" sz="1890" dirty="0"/>
              <a:t>, Barr </a:t>
            </a:r>
            <a:r>
              <a:rPr lang="fr-FR" sz="1890" dirty="0" err="1"/>
              <a:t>Héol</a:t>
            </a:r>
            <a:r>
              <a:rPr lang="fr-FR" sz="1890" dirty="0"/>
              <a:t> </a:t>
            </a:r>
            <a:r>
              <a:rPr lang="fr-FR" sz="1890" dirty="0" err="1"/>
              <a:t>ll</a:t>
            </a:r>
            <a:r>
              <a:rPr lang="fr-FR" sz="1890" dirty="0"/>
              <a:t>, </a:t>
            </a:r>
            <a:r>
              <a:rPr lang="fr-FR" sz="1890" dirty="0" err="1"/>
              <a:t>Blacky</a:t>
            </a:r>
            <a:r>
              <a:rPr lang="fr-FR" sz="1890" dirty="0"/>
              <a:t> </a:t>
            </a:r>
            <a:r>
              <a:rPr lang="fr-FR" sz="1890" dirty="0" err="1"/>
              <a:t>ll</a:t>
            </a:r>
            <a:r>
              <a:rPr lang="fr-FR" sz="1890" dirty="0"/>
              <a:t> et Charly </a:t>
            </a:r>
            <a:r>
              <a:rPr lang="fr-FR" sz="1890" dirty="0" err="1"/>
              <a:t>Droop</a:t>
            </a:r>
            <a:r>
              <a:rPr lang="fr-FR" sz="1890" dirty="0"/>
              <a:t> </a:t>
            </a:r>
            <a:r>
              <a:rPr lang="fr-FR" sz="1890" dirty="0" err="1"/>
              <a:t>lll</a:t>
            </a:r>
            <a:r>
              <a:rPr lang="fr-FR" sz="1890" dirty="0"/>
              <a:t> passent l’écluse de 18 h 00 et restent la nuit sur le ponton offshore d’</a:t>
            </a:r>
            <a:r>
              <a:rPr lang="fr-FR" sz="1890" dirty="0" err="1"/>
              <a:t>Arzal</a:t>
            </a:r>
            <a:r>
              <a:rPr lang="fr-FR" sz="1890" dirty="0"/>
              <a:t>.</a:t>
            </a:r>
            <a:br>
              <a:rPr lang="fr-FR" sz="1890" dirty="0"/>
            </a:br>
            <a:r>
              <a:rPr lang="fr-FR" sz="1890" dirty="0" err="1"/>
              <a:t>Maloanne</a:t>
            </a:r>
            <a:r>
              <a:rPr lang="fr-FR" sz="1890" dirty="0"/>
              <a:t>, Silhouette et Judicaël nous attendent à Port </a:t>
            </a:r>
            <a:r>
              <a:rPr lang="fr-FR" sz="1890" dirty="0" err="1"/>
              <a:t>Haliguen</a:t>
            </a:r>
            <a:r>
              <a:rPr lang="fr-FR" sz="1890" dirty="0"/>
              <a:t/>
            </a:r>
            <a:br>
              <a:rPr lang="fr-FR" sz="1890" dirty="0"/>
            </a:br>
            <a:r>
              <a:rPr lang="fr-FR" sz="1890" dirty="0"/>
              <a:t>quand à </a:t>
            </a:r>
            <a:r>
              <a:rPr lang="fr-FR" sz="1890" dirty="0" err="1"/>
              <a:t>Voilarge</a:t>
            </a:r>
            <a:r>
              <a:rPr lang="fr-FR" sz="1890" dirty="0"/>
              <a:t>, il fait escale à Hoëdic.</a:t>
            </a:r>
            <a:r>
              <a:rPr lang="fr-FR" dirty="0" smtClean="0"/>
              <a:t/>
            </a:r>
            <a:br>
              <a:rPr lang="fr-FR" dirty="0" smtClean="0"/>
            </a:br>
            <a:endParaRPr lang="fr-FR" dirty="0"/>
          </a:p>
        </p:txBody>
      </p:sp>
      <p:pic>
        <p:nvPicPr>
          <p:cNvPr id="4099" name="Picture 2" descr="C:\Users\danie_000\Documents\Dossier Photos\Bateau\Charly droop III\2016\Croisière Sterwen 14 15 16 mai 2016\Croisière Sterwen (10).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02555" y="1947053"/>
            <a:ext cx="5563650" cy="3130585"/>
          </a:xfrm>
        </p:spPr>
      </p:pic>
      <p:sp>
        <p:nvSpPr>
          <p:cNvPr id="4100" name="ZoneTexte 9"/>
          <p:cNvSpPr txBox="1">
            <a:spLocks noChangeArrowheads="1"/>
          </p:cNvSpPr>
          <p:nvPr/>
        </p:nvSpPr>
        <p:spPr bwMode="auto">
          <a:xfrm>
            <a:off x="2955080" y="5145139"/>
            <a:ext cx="3810103"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a:t>Briefing sur Blacky ll au ponton d’Arzal</a:t>
            </a:r>
          </a:p>
        </p:txBody>
      </p:sp>
    </p:spTree>
    <p:extLst>
      <p:ext uri="{BB962C8B-B14F-4D97-AF65-F5344CB8AC3E}">
        <p14:creationId xmlns:p14="http://schemas.microsoft.com/office/powerpoint/2010/main" val="3296902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oneTexte 1"/>
          <p:cNvSpPr txBox="1">
            <a:spLocks noChangeArrowheads="1"/>
          </p:cNvSpPr>
          <p:nvPr/>
        </p:nvSpPr>
        <p:spPr bwMode="auto">
          <a:xfrm>
            <a:off x="777021" y="1063529"/>
            <a:ext cx="8166221" cy="195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90" b="1"/>
              <a:t>Le 14 mai </a:t>
            </a:r>
            <a:r>
              <a:rPr lang="fr-FR" altLang="fr-FR" sz="1701"/>
              <a:t>vers 8 h 00, la flottille décolle du ponton par un temps gris et frisquet. Nous avons tous rendez vous dans la crique de Sterwen au nord ouest de Belle Ile.</a:t>
            </a:r>
          </a:p>
          <a:p>
            <a:pPr eaLnBrk="1" hangingPunct="1">
              <a:spcBef>
                <a:spcPct val="0"/>
              </a:spcBef>
              <a:buFontTx/>
              <a:buNone/>
            </a:pPr>
            <a:r>
              <a:rPr lang="fr-FR" altLang="fr-FR" sz="1701"/>
              <a:t>Vers 11 h 00 Maloanne nous appelle et nous informe qu’il rencontre un vent de nord de 20 à 25 Nds et une mer qui se forme. </a:t>
            </a:r>
          </a:p>
          <a:p>
            <a:pPr eaLnBrk="1" hangingPunct="1">
              <a:spcBef>
                <a:spcPct val="0"/>
              </a:spcBef>
              <a:buFontTx/>
              <a:buNone/>
            </a:pPr>
            <a:r>
              <a:rPr lang="fr-FR" altLang="fr-FR" sz="1701"/>
              <a:t>Le but Sterwen est abandonné et nous nous retrouvons tous à Port Haliguen sauf Voilarge qui est resté coincé à Hoedic.</a:t>
            </a:r>
          </a:p>
          <a:p>
            <a:pPr eaLnBrk="1" hangingPunct="1">
              <a:spcBef>
                <a:spcPct val="0"/>
              </a:spcBef>
              <a:buFontTx/>
              <a:buNone/>
            </a:pPr>
            <a:endParaRPr lang="fr-FR" altLang="fr-FR" sz="1701"/>
          </a:p>
        </p:txBody>
      </p:sp>
      <p:pic>
        <p:nvPicPr>
          <p:cNvPr id="5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571" y="3036082"/>
            <a:ext cx="4287116" cy="249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ZoneTexte 3"/>
          <p:cNvSpPr txBox="1">
            <a:spLocks noChangeArrowheads="1"/>
          </p:cNvSpPr>
          <p:nvPr/>
        </p:nvSpPr>
        <p:spPr bwMode="auto">
          <a:xfrm>
            <a:off x="2206560" y="5622152"/>
            <a:ext cx="5239641"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a:t>Briefing sur Charly Droop lll au ponton de port Haliguen</a:t>
            </a:r>
          </a:p>
        </p:txBody>
      </p:sp>
    </p:spTree>
    <p:extLst>
      <p:ext uri="{BB962C8B-B14F-4D97-AF65-F5344CB8AC3E}">
        <p14:creationId xmlns:p14="http://schemas.microsoft.com/office/powerpoint/2010/main" val="961278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oneTexte 1"/>
          <p:cNvSpPr txBox="1">
            <a:spLocks noChangeArrowheads="1"/>
          </p:cNvSpPr>
          <p:nvPr/>
        </p:nvSpPr>
        <p:spPr bwMode="auto">
          <a:xfrm>
            <a:off x="777021" y="382511"/>
            <a:ext cx="8166221" cy="116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90" b="1"/>
              <a:t>Le 15 mai</a:t>
            </a:r>
            <a:r>
              <a:rPr lang="fr-FR" altLang="fr-FR" sz="1701"/>
              <a:t>, les bateaux allant vers le golfe du Morbihan décollent des pontons vers 9 h 00.</a:t>
            </a:r>
          </a:p>
          <a:p>
            <a:pPr eaLnBrk="1" hangingPunct="1">
              <a:spcBef>
                <a:spcPct val="0"/>
              </a:spcBef>
              <a:buFontTx/>
              <a:buNone/>
            </a:pPr>
            <a:endParaRPr lang="fr-FR" altLang="fr-FR" sz="1701"/>
          </a:p>
          <a:p>
            <a:pPr eaLnBrk="1" hangingPunct="1">
              <a:spcBef>
                <a:spcPct val="0"/>
              </a:spcBef>
              <a:buFontTx/>
              <a:buNone/>
            </a:pPr>
            <a:r>
              <a:rPr lang="fr-FR" altLang="fr-FR" sz="1701"/>
              <a:t>Il n’y a pas de vent, le soleil est présent et les brises de fonds de cales propulsent nos bateaux vers l’ile aux Moines que nous atteignons vers 13 h 00.</a:t>
            </a:r>
          </a:p>
        </p:txBody>
      </p:sp>
      <p:pic>
        <p:nvPicPr>
          <p:cNvPr id="6147" name="Image 1" descr="Croisière Sterwen (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6050" y="1879551"/>
            <a:ext cx="5580151" cy="351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3"/>
          <p:cNvSpPr>
            <a:spLocks noChangeArrowheads="1"/>
          </p:cNvSpPr>
          <p:nvPr/>
        </p:nvSpPr>
        <p:spPr bwMode="auto">
          <a:xfrm>
            <a:off x="2002555" y="5622152"/>
            <a:ext cx="5901159"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a:t>      Photo de groupe sur le ponton de l’Ile aux Moines</a:t>
            </a:r>
          </a:p>
        </p:txBody>
      </p:sp>
    </p:spTree>
    <p:extLst>
      <p:ext uri="{BB962C8B-B14F-4D97-AF65-F5344CB8AC3E}">
        <p14:creationId xmlns:p14="http://schemas.microsoft.com/office/powerpoint/2010/main" val="2758996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oneTexte 3"/>
          <p:cNvSpPr txBox="1">
            <a:spLocks noChangeArrowheads="1"/>
          </p:cNvSpPr>
          <p:nvPr/>
        </p:nvSpPr>
        <p:spPr bwMode="auto">
          <a:xfrm>
            <a:off x="777021" y="519013"/>
            <a:ext cx="8166221" cy="221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90" b="1"/>
              <a:t>Le 16 mai</a:t>
            </a:r>
            <a:r>
              <a:rPr lang="fr-FR" altLang="fr-FR" sz="1701"/>
              <a:t>, Barr Héol ll, Blacky ll, Judicaël et Charly Droop lll décollent du ponton de l’Ile aux Moines à 8 h 15 et sous un ciel correct mais sans le moindre vent se dirigent au moteur vers la Roche Bernard.</a:t>
            </a:r>
          </a:p>
          <a:p>
            <a:pPr eaLnBrk="1" hangingPunct="1">
              <a:spcBef>
                <a:spcPct val="0"/>
              </a:spcBef>
              <a:buFontTx/>
              <a:buNone/>
            </a:pPr>
            <a:endParaRPr lang="fr-FR" altLang="fr-FR" sz="1701"/>
          </a:p>
          <a:p>
            <a:pPr eaLnBrk="1" hangingPunct="1">
              <a:spcBef>
                <a:spcPct val="0"/>
              </a:spcBef>
              <a:buFontTx/>
              <a:buNone/>
            </a:pPr>
            <a:r>
              <a:rPr lang="fr-FR" altLang="fr-FR" sz="1701"/>
              <a:t>Fin de croisière (non aboutie) qui, malgré des conditions climatiques moyennes (fraicheur, pas ou trop de vent) s’est déroulée dans une très bonne ambiance.</a:t>
            </a:r>
          </a:p>
          <a:p>
            <a:pPr eaLnBrk="1" hangingPunct="1">
              <a:spcBef>
                <a:spcPct val="0"/>
              </a:spcBef>
              <a:buFontTx/>
              <a:buNone/>
            </a:pPr>
            <a:endParaRPr lang="fr-FR" altLang="fr-FR" sz="1701"/>
          </a:p>
          <a:p>
            <a:pPr eaLnBrk="1" hangingPunct="1">
              <a:spcBef>
                <a:spcPct val="0"/>
              </a:spcBef>
              <a:buFontTx/>
              <a:buNone/>
            </a:pPr>
            <a:endParaRPr lang="fr-FR" altLang="fr-FR" sz="1701"/>
          </a:p>
        </p:txBody>
      </p:sp>
      <p:pic>
        <p:nvPicPr>
          <p:cNvPr id="7171" name="Image 1" descr="20160515_17114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029" y="2287562"/>
            <a:ext cx="2109057" cy="180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2" descr="C:\Users\danie_000\Documents\Dossier Photos\Bateau\Charly droop III\2016\Croisière Sterwen 14 15 16 mai\Patrick\P11806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7096" y="2287562"/>
            <a:ext cx="2245561" cy="183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descr="C:\Users\danie_000\Documents\Dossier Photos\Bateau\Charly droop III\2016\Croisière Sterwen 14 15 16 mai\Patrick\P11806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9671" y="2287562"/>
            <a:ext cx="2313062" cy="177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2" descr="C:\Users\danie_000\Documents\Dossier Photos\Bateau\Charly droop III\2016\Croisière Sterwen 14 15 16 mai\Patrick\P118063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527" y="4329117"/>
            <a:ext cx="2260561" cy="176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3" descr="C:\Users\danie_000\Documents\Dossier Photos\Bateau\Charly droop III\2016\Croisière Sterwen 14 15 16 mai\Patrick\P118064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9595" y="4329117"/>
            <a:ext cx="2380564" cy="176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4" descr="C:\Users\danie_000\Documents\Dossier Photos\Bateau\Charly droop III\2016\Croisière Sterwen 14 15 16 mai\Croisière Sterwen (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9671" y="4329117"/>
            <a:ext cx="2313062" cy="179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28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fontScale="90000"/>
          </a:bodyPr>
          <a:lstStyle/>
          <a:p>
            <a:pPr hangingPunct="1">
              <a:defRPr/>
            </a:pPr>
            <a:r>
              <a:rPr lang="fr-FR" dirty="0" smtClean="0"/>
              <a:t>Anglo-Normandes du 9 juin au 4 juillet</a:t>
            </a:r>
            <a:endParaRPr lang="fr-FR" dirty="0"/>
          </a:p>
        </p:txBody>
      </p:sp>
      <p:sp>
        <p:nvSpPr>
          <p:cNvPr id="8195" name="Espace réservé du contenu 2"/>
          <p:cNvSpPr>
            <a:spLocks noGrp="1"/>
          </p:cNvSpPr>
          <p:nvPr>
            <p:ph idx="1"/>
          </p:nvPr>
        </p:nvSpPr>
        <p:spPr>
          <a:xfrm>
            <a:off x="972026" y="1512040"/>
            <a:ext cx="7426701" cy="1387538"/>
          </a:xfrm>
        </p:spPr>
        <p:txBody>
          <a:bodyPr/>
          <a:lstStyle/>
          <a:p>
            <a:pPr eaLnBrk="1" hangingPunct="1"/>
            <a:r>
              <a:rPr lang="fr-FR" altLang="fr-FR" sz="2268"/>
              <a:t>7 bateaux sont au départ: Athanor, Boréale, Charly-Drop lll, Connemara, Didji, Shamu et Susanna.</a:t>
            </a:r>
          </a:p>
        </p:txBody>
      </p:sp>
      <p:sp>
        <p:nvSpPr>
          <p:cNvPr id="8196" name="Rectangle 2"/>
          <p:cNvSpPr>
            <a:spLocks noChangeArrowheads="1"/>
          </p:cNvSpPr>
          <p:nvPr/>
        </p:nvSpPr>
        <p:spPr bwMode="auto">
          <a:xfrm>
            <a:off x="540015" y="-177035"/>
            <a:ext cx="184731"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701"/>
          </a:p>
        </p:txBody>
      </p:sp>
      <p:pic>
        <p:nvPicPr>
          <p:cNvPr id="8197" name="Picture 1" descr="20160609_1943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1558" y="2695573"/>
            <a:ext cx="5178140" cy="291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ZoneTexte 6"/>
          <p:cNvSpPr txBox="1">
            <a:spLocks noChangeArrowheads="1"/>
          </p:cNvSpPr>
          <p:nvPr/>
        </p:nvSpPr>
        <p:spPr bwMode="auto">
          <a:xfrm>
            <a:off x="2614571" y="5757156"/>
            <a:ext cx="4021998"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a:t>Pot et 1</a:t>
            </a:r>
            <a:r>
              <a:rPr lang="fr-FR" altLang="fr-FR" sz="1701" baseline="30000"/>
              <a:t>er</a:t>
            </a:r>
            <a:r>
              <a:rPr lang="fr-FR" altLang="fr-FR" sz="1701"/>
              <a:t> briefing au ponton offhore d’Arzal</a:t>
            </a:r>
          </a:p>
        </p:txBody>
      </p:sp>
    </p:spTree>
    <p:extLst>
      <p:ext uri="{BB962C8B-B14F-4D97-AF65-F5344CB8AC3E}">
        <p14:creationId xmlns:p14="http://schemas.microsoft.com/office/powerpoint/2010/main" val="706922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982527" y="176038"/>
            <a:ext cx="7960715" cy="81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701" b="1">
                <a:latin typeface="Times New Roman" panose="02020603050405020304" pitchFamily="18" charset="0"/>
                <a:ea typeface="Calibri" panose="020F0502020204030204" pitchFamily="34" charset="0"/>
                <a:cs typeface="Times New Roman" panose="02020603050405020304" pitchFamily="18" charset="0"/>
              </a:rPr>
              <a:t>Le 10/06, </a:t>
            </a:r>
            <a:r>
              <a:rPr lang="fr-FR" altLang="fr-FR" sz="1512">
                <a:latin typeface="Times New Roman" panose="02020603050405020304" pitchFamily="18" charset="0"/>
                <a:ea typeface="Calibri" panose="020F0502020204030204" pitchFamily="34" charset="0"/>
                <a:cs typeface="Times New Roman" panose="02020603050405020304" pitchFamily="18" charset="0"/>
              </a:rPr>
              <a:t>le premier lâcher d’AUP a lieu à 8h00.. Le vent annoncé par la météo fait son apparition vers 11h45 et sous voile, au près, nous filons vers la rade de Lorient</a:t>
            </a:r>
          </a:p>
          <a:p>
            <a:pPr algn="just" eaLnBrk="1" hangingPunct="1">
              <a:spcBef>
                <a:spcPct val="0"/>
              </a:spcBef>
              <a:buFontTx/>
              <a:buNone/>
            </a:pPr>
            <a:r>
              <a:rPr lang="fr-FR" altLang="fr-FR" sz="1512">
                <a:latin typeface="Times New Roman" panose="02020603050405020304" pitchFamily="18" charset="0"/>
                <a:ea typeface="Calibri" panose="020F0502020204030204" pitchFamily="34" charset="0"/>
                <a:cs typeface="Times New Roman" panose="02020603050405020304" pitchFamily="18" charset="0"/>
              </a:rPr>
              <a:t>A partir de 18h, accueillis par Gilles, les voiliers s’amarrent sur les pontons de Locmiquélic, </a:t>
            </a:r>
            <a:endParaRPr lang="fr-FR" altLang="fr-FR" sz="1512">
              <a:latin typeface="Arial" panose="020B0604020202020204" pitchFamily="34" charset="0"/>
              <a:ea typeface="Calibri" panose="020F0502020204030204" pitchFamily="34" charset="0"/>
              <a:cs typeface="Times New Roman" panose="02020603050405020304" pitchFamily="18" charset="0"/>
            </a:endParaRPr>
          </a:p>
        </p:txBody>
      </p:sp>
      <p:sp>
        <p:nvSpPr>
          <p:cNvPr id="9219" name="Rectangle 4"/>
          <p:cNvSpPr>
            <a:spLocks noChangeArrowheads="1"/>
          </p:cNvSpPr>
          <p:nvPr/>
        </p:nvSpPr>
        <p:spPr bwMode="auto">
          <a:xfrm>
            <a:off x="540015" y="-177035"/>
            <a:ext cx="184731"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701"/>
          </a:p>
        </p:txBody>
      </p:sp>
      <p:pic>
        <p:nvPicPr>
          <p:cNvPr id="9220" name="Picture 3" descr="20160610_1921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1536" y="1267534"/>
            <a:ext cx="2635571" cy="148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20160610_2014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137" y="1267534"/>
            <a:ext cx="2611571" cy="147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ZoneTexte 7"/>
          <p:cNvSpPr txBox="1">
            <a:spLocks noChangeArrowheads="1"/>
          </p:cNvSpPr>
          <p:nvPr/>
        </p:nvSpPr>
        <p:spPr bwMode="auto">
          <a:xfrm>
            <a:off x="913525" y="2968581"/>
            <a:ext cx="7144692" cy="81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  Le 11/06</a:t>
            </a:r>
            <a:r>
              <a:rPr lang="fr-FR" altLang="fr-FR" sz="1701"/>
              <a:t>, </a:t>
            </a:r>
            <a:r>
              <a:rPr lang="fr-FR" altLang="fr-FR" sz="1512"/>
              <a:t>la météo est peu encourageante. Nous partons quand même en direction de Lesconil mais, la météo nous contraindra à choisir l’option Port La Forêt. Cette escale nous permettra de fêter l’anniversaire de Jean François sur Shamu</a:t>
            </a:r>
          </a:p>
        </p:txBody>
      </p:sp>
      <p:pic>
        <p:nvPicPr>
          <p:cNvPr id="9223" name="Picture 6" descr="20160611_2033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8067" y="4125111"/>
            <a:ext cx="3466594" cy="1956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179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oneTexte 1"/>
          <p:cNvSpPr txBox="1">
            <a:spLocks noChangeArrowheads="1"/>
          </p:cNvSpPr>
          <p:nvPr/>
        </p:nvSpPr>
        <p:spPr bwMode="auto">
          <a:xfrm>
            <a:off x="1390538" y="586516"/>
            <a:ext cx="7075691" cy="58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 12/06 </a:t>
            </a:r>
            <a:r>
              <a:rPr lang="fr-FR" altLang="fr-FR" sz="1512"/>
              <a:t>à 10h30, la flottille AUP s’élance en direction de Lesconil. Il nous faut tirer des bords et après s’être croisés à plusieurs reprises nous arrivons groupés vers 15 h 30</a:t>
            </a:r>
          </a:p>
        </p:txBody>
      </p:sp>
      <p:pic>
        <p:nvPicPr>
          <p:cNvPr id="10243" name="Picture 2" descr="20160612_1722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532" y="1267535"/>
            <a:ext cx="3004581" cy="170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descr="20160612_1725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635" y="1267535"/>
            <a:ext cx="3147085" cy="170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ZoneTexte 4"/>
          <p:cNvSpPr txBox="1">
            <a:spLocks noChangeArrowheads="1"/>
          </p:cNvSpPr>
          <p:nvPr/>
        </p:nvSpPr>
        <p:spPr bwMode="auto">
          <a:xfrm>
            <a:off x="1254034" y="3103584"/>
            <a:ext cx="7348699" cy="61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Les 12 et 13 /06</a:t>
            </a:r>
            <a:r>
              <a:rPr lang="fr-FR" altLang="fr-FR" sz="1701"/>
              <a:t> la météo nous contraint de rester au port. Balades, convivialité et couscous sur Connemara  nous occupent ces deux journées</a:t>
            </a:r>
          </a:p>
        </p:txBody>
      </p:sp>
      <p:sp>
        <p:nvSpPr>
          <p:cNvPr id="10246" name="Rectangle 5"/>
          <p:cNvSpPr>
            <a:spLocks noChangeArrowheads="1"/>
          </p:cNvSpPr>
          <p:nvPr/>
        </p:nvSpPr>
        <p:spPr bwMode="auto">
          <a:xfrm>
            <a:off x="540015" y="-177035"/>
            <a:ext cx="184731"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701"/>
          </a:p>
        </p:txBody>
      </p:sp>
      <p:pic>
        <p:nvPicPr>
          <p:cNvPr id="10247" name="Picture 4" descr="20160613_2015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032" y="3988608"/>
            <a:ext cx="3142585" cy="176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6" descr="20160613_0954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4137" y="4056109"/>
            <a:ext cx="2976080" cy="167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496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1321536" y="315008"/>
            <a:ext cx="7696722" cy="58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 15/06 </a:t>
            </a:r>
            <a:r>
              <a:rPr lang="fr-FR" altLang="fr-FR" sz="1512"/>
              <a:t>c’est une grande étape de Lesconil à Camaret. Départs échelonnés de 6 h 00 à 8 h 30 </a:t>
            </a:r>
          </a:p>
          <a:p>
            <a:pPr eaLnBrk="1" hangingPunct="1">
              <a:spcBef>
                <a:spcPct val="0"/>
              </a:spcBef>
              <a:buFontTx/>
              <a:buNone/>
            </a:pPr>
            <a:r>
              <a:rPr lang="fr-FR" altLang="fr-FR" sz="1512"/>
              <a:t>pour les derniers. Passage du Raz de Sein sans difficulté particulière (petit coëf de marée).</a:t>
            </a:r>
          </a:p>
        </p:txBody>
      </p:sp>
      <p:pic>
        <p:nvPicPr>
          <p:cNvPr id="11267" name="Picture 2" descr="20160615_15360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028" y="1063529"/>
            <a:ext cx="3507095" cy="197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3" descr="IMG_02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2148" y="1063529"/>
            <a:ext cx="2848577" cy="1960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IMG_026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028" y="3444093"/>
            <a:ext cx="3469594" cy="2389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20160615_10215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2148" y="3444092"/>
            <a:ext cx="2902579" cy="163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635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Évolution de notre association</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338303902"/>
              </p:ext>
            </p:extLst>
          </p:nvPr>
        </p:nvGraphicFramePr>
        <p:xfrm>
          <a:off x="413300" y="1206018"/>
          <a:ext cx="8766844" cy="4698365"/>
        </p:xfrm>
        <a:graphic>
          <a:graphicData uri="http://schemas.openxmlformats.org/drawingml/2006/table">
            <a:tbl>
              <a:tblPr firstRow="1" bandRow="1">
                <a:tableStyleId>{5C22544A-7EE6-4342-B048-85BDC9FD1C3A}</a:tableStyleId>
              </a:tblPr>
              <a:tblGrid>
                <a:gridCol w="2915708">
                  <a:extLst>
                    <a:ext uri="{9D8B030D-6E8A-4147-A177-3AD203B41FA5}">
                      <a16:colId xmlns:a16="http://schemas.microsoft.com/office/drawing/2014/main" val="20000"/>
                    </a:ext>
                  </a:extLst>
                </a:gridCol>
                <a:gridCol w="2915708">
                  <a:extLst>
                    <a:ext uri="{9D8B030D-6E8A-4147-A177-3AD203B41FA5}">
                      <a16:colId xmlns:a16="http://schemas.microsoft.com/office/drawing/2014/main" val="20001"/>
                    </a:ext>
                  </a:extLst>
                </a:gridCol>
                <a:gridCol w="2935428">
                  <a:extLst>
                    <a:ext uri="{9D8B030D-6E8A-4147-A177-3AD203B41FA5}">
                      <a16:colId xmlns:a16="http://schemas.microsoft.com/office/drawing/2014/main" val="20002"/>
                    </a:ext>
                  </a:extLst>
                </a:gridCol>
              </a:tblGrid>
              <a:tr h="370840">
                <a:tc>
                  <a:txBody>
                    <a:bodyPr/>
                    <a:lstStyle/>
                    <a:p>
                      <a:pPr marL="0" marR="0" indent="0" algn="ctr" defTabSz="914400" eaLnBrk="1" fontAlgn="ctr" latinLnBrk="0" hangingPunct="1">
                        <a:lnSpc>
                          <a:spcPct val="100000"/>
                        </a:lnSpc>
                        <a:spcBef>
                          <a:spcPts val="0"/>
                        </a:spcBef>
                        <a:spcAft>
                          <a:spcPts val="0"/>
                        </a:spcAft>
                        <a:buClrTx/>
                        <a:buSzTx/>
                        <a:buFontTx/>
                        <a:buNone/>
                        <a:tabLst/>
                        <a:defRPr/>
                      </a:pPr>
                      <a:r>
                        <a:rPr lang="fr-FR" sz="2000" b="0" i="0" u="none" strike="noStrike" dirty="0" smtClean="0">
                          <a:solidFill>
                            <a:srgbClr val="000000"/>
                          </a:solidFill>
                          <a:effectLst/>
                          <a:latin typeface="Arial"/>
                        </a:rPr>
                        <a:t>Année</a:t>
                      </a:r>
                    </a:p>
                    <a:p>
                      <a:pPr algn="ctr" fontAlgn="ctr"/>
                      <a:endParaRPr lang="fr-FR" sz="2000" b="0" i="0" u="none" strike="noStrike" dirty="0">
                        <a:solidFill>
                          <a:srgbClr val="000000"/>
                        </a:solidFill>
                        <a:effectLst/>
                        <a:latin typeface="Arial"/>
                      </a:endParaRPr>
                    </a:p>
                  </a:txBody>
                  <a:tcPr marL="9525" marR="9525" marT="9525" marB="0" anchor="ctr"/>
                </a:tc>
                <a:tc>
                  <a:txBody>
                    <a:bodyPr/>
                    <a:lstStyle/>
                    <a:p>
                      <a:pPr marL="0" marR="0" indent="0" algn="ctr" defTabSz="914400" eaLnBrk="1" fontAlgn="ctr" latinLnBrk="0" hangingPunct="1">
                        <a:lnSpc>
                          <a:spcPct val="100000"/>
                        </a:lnSpc>
                        <a:spcBef>
                          <a:spcPts val="0"/>
                        </a:spcBef>
                        <a:spcAft>
                          <a:spcPts val="0"/>
                        </a:spcAft>
                        <a:buClrTx/>
                        <a:buSzTx/>
                        <a:buFontTx/>
                        <a:buNone/>
                        <a:tabLst/>
                        <a:defRPr/>
                      </a:pPr>
                      <a:r>
                        <a:rPr lang="fr-FR" sz="2000" b="0" i="0" u="none" strike="noStrike" dirty="0" smtClean="0">
                          <a:solidFill>
                            <a:srgbClr val="000000"/>
                          </a:solidFill>
                          <a:effectLst/>
                          <a:latin typeface="Arial"/>
                        </a:rPr>
                        <a:t>Nb Adhérents</a:t>
                      </a:r>
                    </a:p>
                    <a:p>
                      <a:pPr algn="ctr" fontAlgn="ctr"/>
                      <a:endParaRPr lang="fr-FR" sz="2000" b="0" i="0" u="none" strike="noStrike" dirty="0">
                        <a:solidFill>
                          <a:srgbClr val="000000"/>
                        </a:solidFill>
                        <a:effectLst/>
                        <a:latin typeface="Arial"/>
                      </a:endParaRPr>
                    </a:p>
                  </a:txBody>
                  <a:tcPr marL="9525" marR="9525" marT="9525" marB="0" anchor="ctr"/>
                </a:tc>
                <a:tc>
                  <a:txBody>
                    <a:bodyPr/>
                    <a:lstStyle/>
                    <a:p>
                      <a:pPr marL="0" marR="0" indent="0" algn="ctr" defTabSz="914400" eaLnBrk="1" fontAlgn="ctr" latinLnBrk="0" hangingPunct="1">
                        <a:lnSpc>
                          <a:spcPct val="100000"/>
                        </a:lnSpc>
                        <a:spcBef>
                          <a:spcPts val="0"/>
                        </a:spcBef>
                        <a:spcAft>
                          <a:spcPts val="0"/>
                        </a:spcAft>
                        <a:buClrTx/>
                        <a:buSzTx/>
                        <a:buFontTx/>
                        <a:buNone/>
                        <a:tabLst/>
                        <a:defRPr/>
                      </a:pPr>
                      <a:r>
                        <a:rPr lang="fr-FR" sz="2000" b="0" i="0" u="none" strike="noStrike" dirty="0" smtClean="0">
                          <a:solidFill>
                            <a:srgbClr val="000000"/>
                          </a:solidFill>
                          <a:effectLst/>
                          <a:latin typeface="Arial"/>
                        </a:rPr>
                        <a:t>Nd Repas à l’AG</a:t>
                      </a:r>
                    </a:p>
                    <a:p>
                      <a:pPr algn="ctr" fontAlgn="ctr"/>
                      <a:endParaRPr lang="fr-FR" sz="2000" b="0" i="0" u="none" strike="noStrike" dirty="0">
                        <a:solidFill>
                          <a:srgbClr val="000000"/>
                        </a:solidFill>
                        <a:effectLst/>
                        <a:latin typeface="Arial"/>
                      </a:endParaRPr>
                    </a:p>
                  </a:txBody>
                  <a:tcPr marL="9525" marR="9525" marT="9525" marB="0" anchor="ctr"/>
                </a:tc>
                <a:extLst>
                  <a:ext uri="{0D108BD9-81ED-4DB2-BD59-A6C34878D82A}">
                    <a16:rowId xmlns:a16="http://schemas.microsoft.com/office/drawing/2014/main" val="10000"/>
                  </a:ext>
                </a:extLst>
              </a:tr>
              <a:tr h="370840">
                <a:tc>
                  <a:txBody>
                    <a:bodyPr/>
                    <a:lstStyle/>
                    <a:p>
                      <a:pPr algn="ctr" fontAlgn="ctr"/>
                      <a:r>
                        <a:rPr lang="fr-FR" sz="2000" b="0" i="0" u="none" strike="noStrike" dirty="0" smtClean="0">
                          <a:solidFill>
                            <a:srgbClr val="000000"/>
                          </a:solidFill>
                          <a:effectLst/>
                          <a:latin typeface="Arial"/>
                        </a:rPr>
                        <a:t>2017</a:t>
                      </a:r>
                      <a:endParaRPr lang="fr-FR" sz="2000" b="0" i="0" u="none" strike="noStrike" dirty="0">
                        <a:solidFill>
                          <a:srgbClr val="000000"/>
                        </a:solidFill>
                        <a:effectLst/>
                        <a:latin typeface="Arial"/>
                      </a:endParaRPr>
                    </a:p>
                  </a:txBody>
                  <a:tcPr marL="9525" marR="9525" marT="9525" marB="0" anchor="ctr"/>
                </a:tc>
                <a:tc>
                  <a:txBody>
                    <a:bodyPr/>
                    <a:lstStyle/>
                    <a:p>
                      <a:pPr algn="ctr" fontAlgn="ctr"/>
                      <a:r>
                        <a:rPr lang="fr-FR" sz="2000" b="0" i="0" u="none" strike="noStrike" dirty="0" smtClean="0">
                          <a:solidFill>
                            <a:srgbClr val="000000"/>
                          </a:solidFill>
                          <a:effectLst/>
                          <a:latin typeface="Arial"/>
                        </a:rPr>
                        <a:t>186</a:t>
                      </a:r>
                    </a:p>
                  </a:txBody>
                  <a:tcPr marL="9525" marR="9525" marT="9525" marB="0" anchor="ctr"/>
                </a:tc>
                <a:tc>
                  <a:txBody>
                    <a:bodyPr/>
                    <a:lstStyle/>
                    <a:p>
                      <a:pPr algn="ctr" fontAlgn="ctr"/>
                      <a:r>
                        <a:rPr lang="fr-FR" sz="2000" b="0" i="0" u="none" strike="noStrike" dirty="0" smtClean="0">
                          <a:solidFill>
                            <a:srgbClr val="000000"/>
                          </a:solidFill>
                          <a:effectLst/>
                          <a:latin typeface="Arial"/>
                        </a:rPr>
                        <a:t>70</a:t>
                      </a:r>
                      <a:endParaRPr lang="fr-FR" sz="2000" b="0" i="0" u="none" strike="noStrike" dirty="0">
                        <a:solidFill>
                          <a:srgbClr val="000000"/>
                        </a:solidFill>
                        <a:effectLst/>
                        <a:latin typeface="Arial"/>
                      </a:endParaRPr>
                    </a:p>
                  </a:txBody>
                  <a:tcPr marL="9525" marR="9525" marT="9525" marB="0" anchor="ctr"/>
                </a:tc>
                <a:extLst>
                  <a:ext uri="{0D108BD9-81ED-4DB2-BD59-A6C34878D82A}">
                    <a16:rowId xmlns:a16="http://schemas.microsoft.com/office/drawing/2014/main" val="10001"/>
                  </a:ext>
                </a:extLst>
              </a:tr>
              <a:tr h="370840">
                <a:tc>
                  <a:txBody>
                    <a:bodyPr/>
                    <a:lstStyle/>
                    <a:p>
                      <a:pPr algn="ctr" fontAlgn="ctr"/>
                      <a:r>
                        <a:rPr lang="fr-FR" sz="2000" b="0" i="0" u="none" strike="noStrike" dirty="0">
                          <a:solidFill>
                            <a:srgbClr val="000000"/>
                          </a:solidFill>
                          <a:effectLst/>
                          <a:latin typeface="Arial"/>
                        </a:rPr>
                        <a:t>2016</a:t>
                      </a:r>
                    </a:p>
                  </a:txBody>
                  <a:tcPr marL="9525" marR="9525" marT="9525" marB="0" anchor="ctr"/>
                </a:tc>
                <a:tc>
                  <a:txBody>
                    <a:bodyPr/>
                    <a:lstStyle/>
                    <a:p>
                      <a:pPr algn="ctr" fontAlgn="ctr"/>
                      <a:r>
                        <a:rPr lang="fr-FR" sz="2000" b="0" i="0" u="none" strike="noStrike" dirty="0" smtClean="0">
                          <a:solidFill>
                            <a:srgbClr val="000000"/>
                          </a:solidFill>
                          <a:effectLst/>
                          <a:latin typeface="Arial"/>
                        </a:rPr>
                        <a:t>150</a:t>
                      </a:r>
                      <a:endParaRPr lang="fr-FR" sz="2000" b="0" i="0" u="none" strike="noStrike" dirty="0">
                        <a:solidFill>
                          <a:srgbClr val="000000"/>
                        </a:solidFill>
                        <a:effectLst/>
                        <a:latin typeface="Arial"/>
                      </a:endParaRPr>
                    </a:p>
                  </a:txBody>
                  <a:tcPr marL="9525" marR="9525" marT="9525" marB="0" anchor="ctr"/>
                </a:tc>
                <a:tc>
                  <a:txBody>
                    <a:bodyPr/>
                    <a:lstStyle/>
                    <a:p>
                      <a:pPr algn="ctr" fontAlgn="ctr"/>
                      <a:r>
                        <a:rPr lang="fr-FR" sz="2000" b="0" i="0" u="none" strike="noStrike" dirty="0">
                          <a:solidFill>
                            <a:srgbClr val="000000"/>
                          </a:solidFill>
                          <a:effectLst/>
                          <a:latin typeface="Arial"/>
                        </a:rPr>
                        <a:t>85</a:t>
                      </a:r>
                    </a:p>
                  </a:txBody>
                  <a:tcPr marL="9525" marR="9525" marT="9525" marB="0" anchor="ctr"/>
                </a:tc>
                <a:extLst>
                  <a:ext uri="{0D108BD9-81ED-4DB2-BD59-A6C34878D82A}">
                    <a16:rowId xmlns:a16="http://schemas.microsoft.com/office/drawing/2014/main" val="10002"/>
                  </a:ext>
                </a:extLst>
              </a:tr>
              <a:tr h="370840">
                <a:tc>
                  <a:txBody>
                    <a:bodyPr/>
                    <a:lstStyle/>
                    <a:p>
                      <a:pPr algn="ctr" fontAlgn="ctr"/>
                      <a:r>
                        <a:rPr lang="fr-FR" sz="2000" b="0" i="0" u="none" strike="noStrike" dirty="0">
                          <a:solidFill>
                            <a:srgbClr val="000000"/>
                          </a:solidFill>
                          <a:effectLst/>
                          <a:latin typeface="Arial"/>
                        </a:rPr>
                        <a:t>2015</a:t>
                      </a:r>
                    </a:p>
                  </a:txBody>
                  <a:tcPr marL="9525" marR="9525" marT="9525" marB="0" anchor="ctr"/>
                </a:tc>
                <a:tc>
                  <a:txBody>
                    <a:bodyPr/>
                    <a:lstStyle/>
                    <a:p>
                      <a:pPr algn="ctr" fontAlgn="ctr"/>
                      <a:r>
                        <a:rPr lang="fr-FR" sz="2000" b="0" i="0" u="none" strike="noStrike" dirty="0" smtClean="0">
                          <a:solidFill>
                            <a:srgbClr val="000000"/>
                          </a:solidFill>
                          <a:effectLst/>
                          <a:latin typeface="Arial"/>
                        </a:rPr>
                        <a:t>145</a:t>
                      </a:r>
                      <a:endParaRPr lang="fr-FR" sz="2000" b="0" i="0" u="none" strike="noStrike" dirty="0">
                        <a:solidFill>
                          <a:srgbClr val="000000"/>
                        </a:solidFill>
                        <a:effectLst/>
                        <a:latin typeface="Arial"/>
                      </a:endParaRPr>
                    </a:p>
                  </a:txBody>
                  <a:tcPr marL="9525" marR="9525" marT="9525" marB="0" anchor="ctr"/>
                </a:tc>
                <a:tc>
                  <a:txBody>
                    <a:bodyPr/>
                    <a:lstStyle/>
                    <a:p>
                      <a:pPr algn="ctr" fontAlgn="ctr"/>
                      <a:r>
                        <a:rPr lang="fr-FR" sz="2000" b="0" i="0" u="none" strike="noStrike" dirty="0">
                          <a:solidFill>
                            <a:srgbClr val="000000"/>
                          </a:solidFill>
                          <a:effectLst/>
                          <a:latin typeface="Arial"/>
                        </a:rPr>
                        <a:t>60</a:t>
                      </a:r>
                    </a:p>
                  </a:txBody>
                  <a:tcPr marL="9525" marR="9525" marT="9525" marB="0" anchor="ctr"/>
                </a:tc>
                <a:extLst>
                  <a:ext uri="{0D108BD9-81ED-4DB2-BD59-A6C34878D82A}">
                    <a16:rowId xmlns:a16="http://schemas.microsoft.com/office/drawing/2014/main" val="10003"/>
                  </a:ext>
                </a:extLst>
              </a:tr>
              <a:tr h="370840">
                <a:tc>
                  <a:txBody>
                    <a:bodyPr/>
                    <a:lstStyle/>
                    <a:p>
                      <a:pPr algn="ctr" fontAlgn="ctr"/>
                      <a:r>
                        <a:rPr lang="fr-FR" sz="2000" b="0" i="0" u="none" strike="noStrike" dirty="0">
                          <a:solidFill>
                            <a:srgbClr val="000000"/>
                          </a:solidFill>
                          <a:effectLst/>
                          <a:latin typeface="Arial"/>
                        </a:rPr>
                        <a:t>2014</a:t>
                      </a:r>
                    </a:p>
                  </a:txBody>
                  <a:tcPr marL="9525" marR="9525" marT="9525" marB="0" anchor="ctr"/>
                </a:tc>
                <a:tc>
                  <a:txBody>
                    <a:bodyPr/>
                    <a:lstStyle/>
                    <a:p>
                      <a:pPr algn="ctr" fontAlgn="ctr"/>
                      <a:r>
                        <a:rPr lang="fr-FR" sz="2000" b="0" i="0" u="none" strike="noStrike" dirty="0">
                          <a:solidFill>
                            <a:srgbClr val="000000"/>
                          </a:solidFill>
                          <a:effectLst/>
                          <a:latin typeface="Arial"/>
                        </a:rPr>
                        <a:t>144</a:t>
                      </a:r>
                    </a:p>
                  </a:txBody>
                  <a:tcPr marL="9525" marR="9525" marT="9525" marB="0" anchor="ctr"/>
                </a:tc>
                <a:tc>
                  <a:txBody>
                    <a:bodyPr/>
                    <a:lstStyle/>
                    <a:p>
                      <a:pPr algn="ctr" fontAlgn="ctr"/>
                      <a:r>
                        <a:rPr lang="fr-FR" sz="2000" b="0" i="0" u="none" strike="noStrike" dirty="0">
                          <a:solidFill>
                            <a:srgbClr val="000000"/>
                          </a:solidFill>
                          <a:effectLst/>
                          <a:latin typeface="Arial"/>
                        </a:rPr>
                        <a:t>63</a:t>
                      </a:r>
                    </a:p>
                  </a:txBody>
                  <a:tcPr marL="9525" marR="9525" marT="9525" marB="0" anchor="ctr"/>
                </a:tc>
                <a:extLst>
                  <a:ext uri="{0D108BD9-81ED-4DB2-BD59-A6C34878D82A}">
                    <a16:rowId xmlns:a16="http://schemas.microsoft.com/office/drawing/2014/main" val="10004"/>
                  </a:ext>
                </a:extLst>
              </a:tr>
              <a:tr h="370840">
                <a:tc>
                  <a:txBody>
                    <a:bodyPr/>
                    <a:lstStyle/>
                    <a:p>
                      <a:pPr algn="ctr" fontAlgn="ctr"/>
                      <a:r>
                        <a:rPr lang="fr-FR" sz="2000" b="0" i="0" u="none" strike="noStrike" dirty="0">
                          <a:solidFill>
                            <a:srgbClr val="000000"/>
                          </a:solidFill>
                          <a:effectLst/>
                          <a:latin typeface="Arial"/>
                        </a:rPr>
                        <a:t>2013</a:t>
                      </a:r>
                    </a:p>
                  </a:txBody>
                  <a:tcPr marL="9525" marR="9525" marT="9525" marB="0" anchor="ctr"/>
                </a:tc>
                <a:tc>
                  <a:txBody>
                    <a:bodyPr/>
                    <a:lstStyle/>
                    <a:p>
                      <a:pPr algn="ctr" fontAlgn="ctr"/>
                      <a:r>
                        <a:rPr lang="fr-FR" sz="2000" b="0" i="0" u="none" strike="noStrike" dirty="0">
                          <a:solidFill>
                            <a:srgbClr val="000000"/>
                          </a:solidFill>
                          <a:effectLst/>
                          <a:latin typeface="Arial"/>
                        </a:rPr>
                        <a:t>123</a:t>
                      </a:r>
                    </a:p>
                  </a:txBody>
                  <a:tcPr marL="9525" marR="9525" marT="9525" marB="0" anchor="ctr"/>
                </a:tc>
                <a:tc>
                  <a:txBody>
                    <a:bodyPr/>
                    <a:lstStyle/>
                    <a:p>
                      <a:pPr algn="ctr" fontAlgn="ctr"/>
                      <a:r>
                        <a:rPr lang="fr-FR" sz="2000" b="0" i="0" u="none" strike="noStrike" dirty="0">
                          <a:solidFill>
                            <a:srgbClr val="000000"/>
                          </a:solidFill>
                          <a:effectLst/>
                          <a:latin typeface="Arial"/>
                        </a:rPr>
                        <a:t>63</a:t>
                      </a:r>
                    </a:p>
                  </a:txBody>
                  <a:tcPr marL="9525" marR="9525" marT="9525" marB="0" anchor="ctr"/>
                </a:tc>
                <a:extLst>
                  <a:ext uri="{0D108BD9-81ED-4DB2-BD59-A6C34878D82A}">
                    <a16:rowId xmlns:a16="http://schemas.microsoft.com/office/drawing/2014/main" val="10005"/>
                  </a:ext>
                </a:extLst>
              </a:tr>
              <a:tr h="370840">
                <a:tc>
                  <a:txBody>
                    <a:bodyPr/>
                    <a:lstStyle/>
                    <a:p>
                      <a:pPr algn="ctr" fontAlgn="ctr"/>
                      <a:r>
                        <a:rPr lang="fr-FR" sz="2000" b="0" i="0" u="none" strike="noStrike" dirty="0">
                          <a:solidFill>
                            <a:srgbClr val="000000"/>
                          </a:solidFill>
                          <a:effectLst/>
                          <a:latin typeface="Arial"/>
                        </a:rPr>
                        <a:t>2012</a:t>
                      </a:r>
                    </a:p>
                  </a:txBody>
                  <a:tcPr marL="9525" marR="9525" marT="9525" marB="0" anchor="ctr"/>
                </a:tc>
                <a:tc>
                  <a:txBody>
                    <a:bodyPr/>
                    <a:lstStyle/>
                    <a:p>
                      <a:pPr algn="ctr" fontAlgn="ctr"/>
                      <a:r>
                        <a:rPr lang="fr-FR" sz="2000" b="0" i="0" u="none" strike="noStrike" dirty="0">
                          <a:solidFill>
                            <a:srgbClr val="000000"/>
                          </a:solidFill>
                          <a:effectLst/>
                          <a:latin typeface="Arial"/>
                        </a:rPr>
                        <a:t>80</a:t>
                      </a:r>
                    </a:p>
                  </a:txBody>
                  <a:tcPr marL="9525" marR="9525" marT="9525" marB="0" anchor="ctr"/>
                </a:tc>
                <a:tc>
                  <a:txBody>
                    <a:bodyPr/>
                    <a:lstStyle/>
                    <a:p>
                      <a:pPr algn="ctr" fontAlgn="b"/>
                      <a:r>
                        <a:rPr lang="fr-FR" sz="2000" b="0" i="0" u="none" strike="noStrike" dirty="0">
                          <a:solidFill>
                            <a:srgbClr val="000000"/>
                          </a:solidFill>
                          <a:effectLst/>
                          <a:latin typeface="Calibri"/>
                        </a:rPr>
                        <a:t> </a:t>
                      </a:r>
                    </a:p>
                  </a:txBody>
                  <a:tcPr marL="9525" marR="9525" marT="9525" marB="0" anchor="b"/>
                </a:tc>
                <a:extLst>
                  <a:ext uri="{0D108BD9-81ED-4DB2-BD59-A6C34878D82A}">
                    <a16:rowId xmlns:a16="http://schemas.microsoft.com/office/drawing/2014/main" val="10006"/>
                  </a:ext>
                </a:extLst>
              </a:tr>
              <a:tr h="370840">
                <a:tc>
                  <a:txBody>
                    <a:bodyPr/>
                    <a:lstStyle/>
                    <a:p>
                      <a:pPr algn="ctr" fontAlgn="ctr"/>
                      <a:r>
                        <a:rPr lang="fr-FR" sz="2000" b="0" i="0" u="none" strike="noStrike" dirty="0">
                          <a:solidFill>
                            <a:srgbClr val="000000"/>
                          </a:solidFill>
                          <a:effectLst/>
                          <a:latin typeface="Arial"/>
                        </a:rPr>
                        <a:t>2011</a:t>
                      </a:r>
                    </a:p>
                  </a:txBody>
                  <a:tcPr marL="9525" marR="9525" marT="9525" marB="0" anchor="ctr"/>
                </a:tc>
                <a:tc>
                  <a:txBody>
                    <a:bodyPr/>
                    <a:lstStyle/>
                    <a:p>
                      <a:pPr algn="ctr" fontAlgn="ctr"/>
                      <a:r>
                        <a:rPr lang="fr-FR" sz="2000" b="0" i="0" u="none" strike="noStrike" dirty="0">
                          <a:solidFill>
                            <a:srgbClr val="000000"/>
                          </a:solidFill>
                          <a:effectLst/>
                          <a:latin typeface="Arial"/>
                        </a:rPr>
                        <a:t>68</a:t>
                      </a:r>
                    </a:p>
                  </a:txBody>
                  <a:tcPr marL="9525" marR="9525" marT="9525" marB="0" anchor="ctr"/>
                </a:tc>
                <a:tc>
                  <a:txBody>
                    <a:bodyPr/>
                    <a:lstStyle/>
                    <a:p>
                      <a:pPr algn="ctr" fontAlgn="b"/>
                      <a:r>
                        <a:rPr lang="fr-FR" sz="2000" b="0" i="0" u="none" strike="noStrike" dirty="0">
                          <a:solidFill>
                            <a:srgbClr val="000000"/>
                          </a:solidFill>
                          <a:effectLst/>
                          <a:latin typeface="Calibri"/>
                        </a:rPr>
                        <a:t> </a:t>
                      </a:r>
                    </a:p>
                  </a:txBody>
                  <a:tcPr marL="9525" marR="9525" marT="9525" marB="0" anchor="b"/>
                </a:tc>
                <a:extLst>
                  <a:ext uri="{0D108BD9-81ED-4DB2-BD59-A6C34878D82A}">
                    <a16:rowId xmlns:a16="http://schemas.microsoft.com/office/drawing/2014/main" val="10007"/>
                  </a:ext>
                </a:extLst>
              </a:tr>
              <a:tr h="370840">
                <a:tc>
                  <a:txBody>
                    <a:bodyPr/>
                    <a:lstStyle/>
                    <a:p>
                      <a:pPr algn="ctr" fontAlgn="ctr"/>
                      <a:r>
                        <a:rPr lang="fr-FR" sz="2000" b="0" i="0" u="none" strike="noStrike" dirty="0">
                          <a:solidFill>
                            <a:srgbClr val="000000"/>
                          </a:solidFill>
                          <a:effectLst/>
                          <a:latin typeface="Arial"/>
                        </a:rPr>
                        <a:t>2010</a:t>
                      </a:r>
                    </a:p>
                  </a:txBody>
                  <a:tcPr marL="9525" marR="9525" marT="9525" marB="0" anchor="ctr"/>
                </a:tc>
                <a:tc>
                  <a:txBody>
                    <a:bodyPr/>
                    <a:lstStyle/>
                    <a:p>
                      <a:pPr algn="ctr" fontAlgn="ctr"/>
                      <a:r>
                        <a:rPr lang="fr-FR" sz="2000" b="0" i="0" u="none" strike="noStrike" dirty="0">
                          <a:solidFill>
                            <a:srgbClr val="000000"/>
                          </a:solidFill>
                          <a:effectLst/>
                          <a:latin typeface="Arial"/>
                        </a:rPr>
                        <a:t>51</a:t>
                      </a:r>
                    </a:p>
                  </a:txBody>
                  <a:tcPr marL="9525" marR="9525" marT="9525" marB="0" anchor="ctr"/>
                </a:tc>
                <a:tc>
                  <a:txBody>
                    <a:bodyPr/>
                    <a:lstStyle/>
                    <a:p>
                      <a:pPr algn="ctr" fontAlgn="ctr"/>
                      <a:r>
                        <a:rPr lang="fr-FR" sz="2000" b="0" i="0" u="none" strike="noStrike" dirty="0">
                          <a:solidFill>
                            <a:srgbClr val="000000"/>
                          </a:solidFill>
                          <a:effectLst/>
                          <a:latin typeface="Arial"/>
                        </a:rPr>
                        <a:t> </a:t>
                      </a:r>
                    </a:p>
                  </a:txBody>
                  <a:tcPr marL="9525" marR="9525" marT="9525" marB="0" anchor="ctr"/>
                </a:tc>
                <a:extLst>
                  <a:ext uri="{0D108BD9-81ED-4DB2-BD59-A6C34878D82A}">
                    <a16:rowId xmlns:a16="http://schemas.microsoft.com/office/drawing/2014/main" val="10008"/>
                  </a:ext>
                </a:extLst>
              </a:tr>
              <a:tr h="370840">
                <a:tc>
                  <a:txBody>
                    <a:bodyPr/>
                    <a:lstStyle/>
                    <a:p>
                      <a:pPr algn="ctr" fontAlgn="ctr"/>
                      <a:r>
                        <a:rPr lang="fr-FR" sz="2000" b="0" i="0" u="none" strike="noStrike" dirty="0">
                          <a:solidFill>
                            <a:srgbClr val="000000"/>
                          </a:solidFill>
                          <a:effectLst/>
                          <a:latin typeface="Arial"/>
                        </a:rPr>
                        <a:t>2009</a:t>
                      </a:r>
                    </a:p>
                  </a:txBody>
                  <a:tcPr marL="9525" marR="9525" marT="9525" marB="0" anchor="ctr"/>
                </a:tc>
                <a:tc>
                  <a:txBody>
                    <a:bodyPr/>
                    <a:lstStyle/>
                    <a:p>
                      <a:pPr algn="ctr" fontAlgn="ctr"/>
                      <a:r>
                        <a:rPr lang="fr-FR" sz="2000" b="0" i="0" u="none" strike="noStrike" dirty="0">
                          <a:solidFill>
                            <a:srgbClr val="000000"/>
                          </a:solidFill>
                          <a:effectLst/>
                          <a:latin typeface="Arial"/>
                        </a:rPr>
                        <a:t>36</a:t>
                      </a:r>
                    </a:p>
                  </a:txBody>
                  <a:tcPr marL="9525" marR="9525" marT="9525" marB="0" anchor="ctr"/>
                </a:tc>
                <a:tc>
                  <a:txBody>
                    <a:bodyPr/>
                    <a:lstStyle/>
                    <a:p>
                      <a:pPr algn="ctr" fontAlgn="ctr"/>
                      <a:r>
                        <a:rPr lang="fr-FR" sz="2000" b="0" i="0" u="none" strike="noStrike" dirty="0">
                          <a:solidFill>
                            <a:srgbClr val="000000"/>
                          </a:solidFill>
                          <a:effectLst/>
                          <a:latin typeface="Arial"/>
                        </a:rPr>
                        <a:t> </a:t>
                      </a:r>
                    </a:p>
                  </a:txBody>
                  <a:tcPr marL="9525" marR="9525" marT="9525" marB="0" anchor="ctr"/>
                </a:tc>
                <a:extLst>
                  <a:ext uri="{0D108BD9-81ED-4DB2-BD59-A6C34878D82A}">
                    <a16:rowId xmlns:a16="http://schemas.microsoft.com/office/drawing/2014/main" val="10009"/>
                  </a:ext>
                </a:extLst>
              </a:tr>
              <a:tr h="370840">
                <a:tc>
                  <a:txBody>
                    <a:bodyPr/>
                    <a:lstStyle/>
                    <a:p>
                      <a:pPr algn="ctr" fontAlgn="ctr"/>
                      <a:r>
                        <a:rPr lang="fr-FR" sz="2000" b="0" i="0" u="none" strike="noStrike" dirty="0">
                          <a:solidFill>
                            <a:srgbClr val="000000"/>
                          </a:solidFill>
                          <a:effectLst/>
                          <a:latin typeface="Arial"/>
                        </a:rPr>
                        <a:t>2008</a:t>
                      </a:r>
                    </a:p>
                  </a:txBody>
                  <a:tcPr marL="9525" marR="9525" marT="9525" marB="0" anchor="ctr"/>
                </a:tc>
                <a:tc>
                  <a:txBody>
                    <a:bodyPr/>
                    <a:lstStyle/>
                    <a:p>
                      <a:pPr algn="ctr" fontAlgn="ctr"/>
                      <a:r>
                        <a:rPr lang="fr-FR" sz="2000" b="0" i="0" u="none" strike="noStrike" dirty="0">
                          <a:solidFill>
                            <a:srgbClr val="000000"/>
                          </a:solidFill>
                          <a:effectLst/>
                          <a:latin typeface="Arial"/>
                        </a:rPr>
                        <a:t>50</a:t>
                      </a:r>
                    </a:p>
                  </a:txBody>
                  <a:tcPr marL="9525" marR="9525" marT="9525" marB="0" anchor="ctr"/>
                </a:tc>
                <a:tc>
                  <a:txBody>
                    <a:bodyPr/>
                    <a:lstStyle/>
                    <a:p>
                      <a:pPr algn="ctr" fontAlgn="ctr"/>
                      <a:r>
                        <a:rPr lang="fr-FR" sz="2000" b="0" i="0" u="none" strike="noStrike" dirty="0">
                          <a:solidFill>
                            <a:srgbClr val="000000"/>
                          </a:solidFill>
                          <a:effectLst/>
                          <a:latin typeface="Arial"/>
                        </a:rPr>
                        <a:t> </a:t>
                      </a:r>
                    </a:p>
                  </a:txBody>
                  <a:tcPr marL="9525" marR="9525" marT="9525" marB="0" anchor="ctr"/>
                </a:tc>
                <a:extLst>
                  <a:ext uri="{0D108BD9-81ED-4DB2-BD59-A6C34878D82A}">
                    <a16:rowId xmlns:a16="http://schemas.microsoft.com/office/drawing/2014/main" val="10010"/>
                  </a:ext>
                </a:extLst>
              </a:tr>
              <a:tr h="370840">
                <a:tc>
                  <a:txBody>
                    <a:bodyPr/>
                    <a:lstStyle/>
                    <a:p>
                      <a:pPr algn="ctr" fontAlgn="ctr"/>
                      <a:r>
                        <a:rPr lang="fr-FR" sz="2000" b="0" i="0" u="none" strike="noStrike" dirty="0">
                          <a:solidFill>
                            <a:srgbClr val="000000"/>
                          </a:solidFill>
                          <a:effectLst/>
                          <a:latin typeface="Arial"/>
                        </a:rPr>
                        <a:t>2007</a:t>
                      </a:r>
                    </a:p>
                  </a:txBody>
                  <a:tcPr marL="9525" marR="9525" marT="9525" marB="0" anchor="ctr"/>
                </a:tc>
                <a:tc>
                  <a:txBody>
                    <a:bodyPr/>
                    <a:lstStyle/>
                    <a:p>
                      <a:pPr algn="ctr" fontAlgn="ctr"/>
                      <a:r>
                        <a:rPr lang="fr-FR" sz="2000" b="0" i="0" u="none" strike="noStrike" dirty="0">
                          <a:solidFill>
                            <a:srgbClr val="000000"/>
                          </a:solidFill>
                          <a:effectLst/>
                          <a:latin typeface="Arial"/>
                        </a:rPr>
                        <a:t>48</a:t>
                      </a:r>
                    </a:p>
                  </a:txBody>
                  <a:tcPr marL="9525" marR="9525" marT="9525" marB="0" anchor="ctr"/>
                </a:tc>
                <a:tc>
                  <a:txBody>
                    <a:bodyPr/>
                    <a:lstStyle/>
                    <a:p>
                      <a:pPr algn="ctr" fontAlgn="ctr"/>
                      <a:r>
                        <a:rPr lang="fr-FR" sz="2000" b="0" i="0" u="none" strike="noStrike" dirty="0">
                          <a:solidFill>
                            <a:srgbClr val="000000"/>
                          </a:solidFill>
                          <a:effectLst/>
                          <a:latin typeface="Arial"/>
                        </a:rPr>
                        <a:t> </a:t>
                      </a:r>
                    </a:p>
                  </a:txBody>
                  <a:tcPr marL="9525" marR="9525" marT="9525" marB="0" anchor="ctr"/>
                </a:tc>
                <a:extLst>
                  <a:ext uri="{0D108BD9-81ED-4DB2-BD59-A6C34878D82A}">
                    <a16:rowId xmlns:a16="http://schemas.microsoft.com/office/drawing/2014/main" val="10011"/>
                  </a:ext>
                </a:extLst>
              </a:tr>
            </a:tbl>
          </a:graphicData>
        </a:graphic>
      </p:graphicFrame>
      <p:sp>
        <p:nvSpPr>
          <p:cNvPr id="3" name="ZoneTexte 2"/>
          <p:cNvSpPr txBox="1"/>
          <p:nvPr/>
        </p:nvSpPr>
        <p:spPr>
          <a:xfrm>
            <a:off x="1547763" y="5904383"/>
            <a:ext cx="6334426" cy="400110"/>
          </a:xfrm>
          <a:prstGeom prst="rect">
            <a:avLst/>
          </a:prstGeom>
          <a:noFill/>
        </p:spPr>
        <p:txBody>
          <a:bodyPr wrap="none" rtlCol="0">
            <a:spAutoFit/>
          </a:bodyPr>
          <a:lstStyle/>
          <a:p>
            <a:r>
              <a:rPr lang="fr-FR" sz="2000" dirty="0" smtClean="0"/>
              <a:t>2017                  30%                   52     Adhérents Anglophones</a:t>
            </a:r>
            <a:endParaRPr lang="fr-FR" sz="2000" dirty="0"/>
          </a:p>
        </p:txBody>
      </p:sp>
    </p:spTree>
    <p:extLst>
      <p:ext uri="{BB962C8B-B14F-4D97-AF65-F5344CB8AC3E}">
        <p14:creationId xmlns:p14="http://schemas.microsoft.com/office/powerpoint/2010/main" val="3267957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1050029" y="382511"/>
            <a:ext cx="7756710" cy="61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 16/06 </a:t>
            </a:r>
            <a:r>
              <a:rPr lang="fr-FR" altLang="fr-FR" sz="1701"/>
              <a:t>Journée de relâche à Camaret pour embarquement d’équipage, avitaillement et balades ou farnienté. </a:t>
            </a:r>
          </a:p>
        </p:txBody>
      </p:sp>
      <p:pic>
        <p:nvPicPr>
          <p:cNvPr id="12291" name="Picture 2" descr="20160615_1947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525" y="994527"/>
            <a:ext cx="3538595" cy="200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descr="20160616_1130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131" y="994527"/>
            <a:ext cx="3513095" cy="197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ZoneTexte 4"/>
          <p:cNvSpPr txBox="1">
            <a:spLocks noChangeArrowheads="1"/>
          </p:cNvSpPr>
          <p:nvPr/>
        </p:nvSpPr>
        <p:spPr bwMode="auto">
          <a:xfrm>
            <a:off x="1050028" y="3240088"/>
            <a:ext cx="7620206" cy="105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 17/06</a:t>
            </a:r>
            <a:r>
              <a:rPr lang="fr-FR" altLang="fr-FR" sz="1701"/>
              <a:t>, </a:t>
            </a:r>
            <a:r>
              <a:rPr lang="fr-FR" altLang="fr-FR" sz="1512"/>
              <a:t>le Staff de la veille a décidé de prendre le passage du Four mais a choisi de statuer sur la destination finale en fonction de l’avancement des voiliers sur l’eau. Un point route est fait à 14h00. La destination choisie est l’Aber Wrac’h. Et c’est à 15h30 que les premiers s’amarrent aux pontons. </a:t>
            </a:r>
          </a:p>
        </p:txBody>
      </p:sp>
      <p:pic>
        <p:nvPicPr>
          <p:cNvPr id="12294" name="Picture 4" descr="20160617_1617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1074" y="4329116"/>
            <a:ext cx="4014108" cy="18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299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oneTexte 1"/>
          <p:cNvSpPr txBox="1">
            <a:spLocks noChangeArrowheads="1"/>
          </p:cNvSpPr>
          <p:nvPr/>
        </p:nvSpPr>
        <p:spPr bwMode="auto">
          <a:xfrm>
            <a:off x="1254033" y="382511"/>
            <a:ext cx="7483703" cy="105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 18/06 </a:t>
            </a:r>
            <a:r>
              <a:rPr lang="fr-FR" altLang="fr-FR" sz="1512"/>
              <a:t>la météo est tranquille, le vent est de NNW de force 4. Les AUP quittent les pontons entre 10 et 10h30. La navigation est sympa et toutes voiles dehors nous arrivons à Roscoff vers 18 heures avec attente pour certains voiliers que le ferry ait manœuvré pour sortir du port.</a:t>
            </a:r>
          </a:p>
        </p:txBody>
      </p:sp>
      <p:pic>
        <p:nvPicPr>
          <p:cNvPr id="13315" name="Picture 2" descr="20160618_1047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538" y="1402538"/>
            <a:ext cx="3135085" cy="177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descr="IMG_02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6153" y="1335036"/>
            <a:ext cx="1429539" cy="206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ZoneTexte 4"/>
          <p:cNvSpPr txBox="1">
            <a:spLocks noChangeArrowheads="1"/>
          </p:cNvSpPr>
          <p:nvPr/>
        </p:nvSpPr>
        <p:spPr bwMode="auto">
          <a:xfrm>
            <a:off x="1186533" y="3444092"/>
            <a:ext cx="7551204" cy="58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 19/6, </a:t>
            </a:r>
            <a:r>
              <a:rPr lang="fr-FR" altLang="fr-FR" sz="1512"/>
              <a:t>la destination est Lézardrieux, encore une navigation sympa le long de la côte. La remontée du Trieux vers Lézardrieux est magnifique. </a:t>
            </a:r>
          </a:p>
        </p:txBody>
      </p:sp>
      <p:sp>
        <p:nvSpPr>
          <p:cNvPr id="13318" name="Rectangle 5"/>
          <p:cNvSpPr>
            <a:spLocks noChangeArrowheads="1"/>
          </p:cNvSpPr>
          <p:nvPr/>
        </p:nvSpPr>
        <p:spPr bwMode="auto">
          <a:xfrm>
            <a:off x="540015" y="-177035"/>
            <a:ext cx="184731"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701"/>
          </a:p>
        </p:txBody>
      </p:sp>
      <p:pic>
        <p:nvPicPr>
          <p:cNvPr id="13319" name="Picture 4" descr="20160619_1913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6532" y="4125112"/>
            <a:ext cx="3384091" cy="190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6" descr="20160619_1926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2630" y="3988608"/>
            <a:ext cx="3630098" cy="204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78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oneTexte 1"/>
          <p:cNvSpPr txBox="1">
            <a:spLocks noChangeArrowheads="1"/>
          </p:cNvSpPr>
          <p:nvPr/>
        </p:nvSpPr>
        <p:spPr bwMode="auto">
          <a:xfrm>
            <a:off x="1186533" y="382510"/>
            <a:ext cx="7687707" cy="58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 20/6 </a:t>
            </a:r>
            <a:r>
              <a:rPr lang="fr-FR" altLang="fr-FR" sz="1512"/>
              <a:t>les AUP restent en rade à Lézardrieux et profitent pleinement de la pluie bretonne. Mais le soir, ils se réchauffent dans le cockpit et le carré de Charly droop</a:t>
            </a:r>
          </a:p>
        </p:txBody>
      </p:sp>
      <p:sp>
        <p:nvSpPr>
          <p:cNvPr id="14339" name="Rectangle 2"/>
          <p:cNvSpPr>
            <a:spLocks noChangeArrowheads="1"/>
          </p:cNvSpPr>
          <p:nvPr/>
        </p:nvSpPr>
        <p:spPr bwMode="auto">
          <a:xfrm>
            <a:off x="540015" y="-177035"/>
            <a:ext cx="184731"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701"/>
          </a:p>
        </p:txBody>
      </p:sp>
      <p:pic>
        <p:nvPicPr>
          <p:cNvPr id="14340" name="Picture 1" descr="20160620_1949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525" y="1131030"/>
            <a:ext cx="3505594" cy="197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 descr="20160620_1948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1639" y="1198532"/>
            <a:ext cx="3393092" cy="190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20160620_2116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029" y="3852104"/>
            <a:ext cx="3400592" cy="190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descr="20160620_2117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2141" y="3852104"/>
            <a:ext cx="3400592" cy="190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3141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26022" y="564363"/>
            <a:ext cx="8631722" cy="128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701" b="1">
                <a:cs typeface="Calibri" panose="020F0502020204030204" pitchFamily="34" charset="0"/>
              </a:rPr>
              <a:t>Le 21/6, </a:t>
            </a:r>
            <a:r>
              <a:rPr lang="fr-FR" altLang="fr-FR" sz="1512">
                <a:cs typeface="Calibri" panose="020F0502020204030204" pitchFamily="34" charset="0"/>
              </a:rPr>
              <a:t>A nous les Anglo-normandes la destination choisie est Jersey. La traversée est triste et longue </a:t>
            </a:r>
          </a:p>
          <a:p>
            <a:pPr algn="just" eaLnBrk="1" hangingPunct="1">
              <a:spcBef>
                <a:spcPct val="0"/>
              </a:spcBef>
              <a:buFontTx/>
              <a:buNone/>
            </a:pPr>
            <a:r>
              <a:rPr lang="fr-FR" altLang="fr-FR" sz="1512">
                <a:cs typeface="Calibri" panose="020F0502020204030204" pitchFamily="34" charset="0"/>
              </a:rPr>
              <a:t>au moteur. </a:t>
            </a:r>
          </a:p>
          <a:p>
            <a:pPr algn="just" eaLnBrk="1" hangingPunct="1">
              <a:spcBef>
                <a:spcPct val="0"/>
              </a:spcBef>
              <a:buFontTx/>
              <a:buNone/>
            </a:pPr>
            <a:r>
              <a:rPr lang="fr-FR" altLang="fr-FR" sz="1512">
                <a:cs typeface="Calibri" panose="020F0502020204030204" pitchFamily="34" charset="0"/>
              </a:rPr>
              <a:t>Aucun animal marin ne rend visite aux voileux. Seul Shamu transportera un clandestin qui l’abandonnera</a:t>
            </a:r>
          </a:p>
          <a:p>
            <a:pPr algn="just" eaLnBrk="1" hangingPunct="1">
              <a:spcBef>
                <a:spcPct val="0"/>
              </a:spcBef>
              <a:buFontTx/>
              <a:buNone/>
            </a:pPr>
            <a:r>
              <a:rPr lang="fr-FR" altLang="fr-FR" sz="1512">
                <a:cs typeface="Calibri" panose="020F0502020204030204" pitchFamily="34" charset="0"/>
              </a:rPr>
              <a:t> à la vue de l’île après avoir gentiment décoré le pont de ses excréments. </a:t>
            </a:r>
          </a:p>
          <a:p>
            <a:pPr algn="just" eaLnBrk="1" hangingPunct="1">
              <a:spcBef>
                <a:spcPct val="0"/>
              </a:spcBef>
              <a:buFontTx/>
              <a:buNone/>
            </a:pPr>
            <a:r>
              <a:rPr lang="fr-FR" altLang="fr-FR" sz="1512">
                <a:cs typeface="Calibri" panose="020F0502020204030204" pitchFamily="34" charset="0"/>
              </a:rPr>
              <a:t>D’autres garderont dans leur hélice des algues et des cordages, que Didji, évacuera dans le port de St Hélier.</a:t>
            </a:r>
          </a:p>
        </p:txBody>
      </p:sp>
      <p:pic>
        <p:nvPicPr>
          <p:cNvPr id="15363" name="Picture 3" descr="20160622_1015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023" y="2763074"/>
            <a:ext cx="4006609" cy="224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5"/>
          <p:cNvSpPr>
            <a:spLocks noChangeArrowheads="1"/>
          </p:cNvSpPr>
          <p:nvPr/>
        </p:nvSpPr>
        <p:spPr bwMode="auto">
          <a:xfrm>
            <a:off x="540015" y="-177035"/>
            <a:ext cx="184731"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701"/>
          </a:p>
        </p:txBody>
      </p:sp>
      <p:pic>
        <p:nvPicPr>
          <p:cNvPr id="15365" name="Picture 4" descr="20160622_1020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641" y="2220060"/>
            <a:ext cx="2184059" cy="387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147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oneTexte 1"/>
          <p:cNvSpPr txBox="1">
            <a:spLocks noChangeArrowheads="1"/>
          </p:cNvSpPr>
          <p:nvPr/>
        </p:nvSpPr>
        <p:spPr bwMode="auto">
          <a:xfrm>
            <a:off x="1321536" y="315008"/>
            <a:ext cx="7485202" cy="58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 22/6 </a:t>
            </a:r>
            <a:r>
              <a:rPr lang="fr-FR" altLang="fr-FR" sz="1512"/>
              <a:t>c’est quartier libre pour la journée Les visites de l’île s’organisent en voiture, en car ou à pied.</a:t>
            </a:r>
          </a:p>
        </p:txBody>
      </p:sp>
      <p:pic>
        <p:nvPicPr>
          <p:cNvPr id="16387" name="Picture 2" descr="IMG_031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538" y="858023"/>
            <a:ext cx="2925079" cy="194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descr="20160622_1623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2631" y="858023"/>
            <a:ext cx="3375091" cy="190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ZoneTexte 4"/>
          <p:cNvSpPr txBox="1">
            <a:spLocks noChangeArrowheads="1"/>
          </p:cNvSpPr>
          <p:nvPr/>
        </p:nvSpPr>
        <p:spPr bwMode="auto">
          <a:xfrm>
            <a:off x="1525541" y="3240088"/>
            <a:ext cx="5580151"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a:t>Et le soir, Fish and chips pour toute la flottille </a:t>
            </a:r>
          </a:p>
        </p:txBody>
      </p:sp>
      <p:pic>
        <p:nvPicPr>
          <p:cNvPr id="16390" name="Picture 4" descr="20160622_2041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4061" y="3580597"/>
            <a:ext cx="4831631" cy="27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935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oneTexte 1"/>
          <p:cNvSpPr txBox="1">
            <a:spLocks noChangeArrowheads="1"/>
          </p:cNvSpPr>
          <p:nvPr/>
        </p:nvSpPr>
        <p:spPr bwMode="auto">
          <a:xfrm>
            <a:off x="1254034" y="450012"/>
            <a:ext cx="7620206" cy="81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 23/6</a:t>
            </a:r>
            <a:r>
              <a:rPr lang="fr-FR" altLang="fr-FR" sz="1512"/>
              <a:t>. A 9h les AUP décollent de leurs catways en direction de Paimpol. La traversée est tristounette, brouillard, peu de vent et pluie. Quelques marsouins rendront visite à Shamu qui attend la marée, à la cape, pour s’engager dans le chenal</a:t>
            </a:r>
          </a:p>
        </p:txBody>
      </p:sp>
      <p:pic>
        <p:nvPicPr>
          <p:cNvPr id="17411" name="Picture 2" descr="20160624_1013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1536" y="1267534"/>
            <a:ext cx="3244587" cy="183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descr="20160623_2053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131" y="1267534"/>
            <a:ext cx="3271589" cy="183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ZoneTexte 4"/>
          <p:cNvSpPr txBox="1">
            <a:spLocks noChangeArrowheads="1"/>
          </p:cNvSpPr>
          <p:nvPr/>
        </p:nvSpPr>
        <p:spPr bwMode="auto">
          <a:xfrm>
            <a:off x="1390538" y="3307590"/>
            <a:ext cx="7212195" cy="81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 24 /6  </a:t>
            </a:r>
            <a:r>
              <a:rPr lang="fr-FR" altLang="fr-FR" sz="1512"/>
              <a:t>C’est sous un beau soleil que nous franchissons les écluses en direction de Trébeurden. Navigation très technique ( courants de marée ) qui creusera un écart de 6 heures entre le premier et le dernier arrivé.</a:t>
            </a:r>
          </a:p>
        </p:txBody>
      </p:sp>
      <p:pic>
        <p:nvPicPr>
          <p:cNvPr id="17414" name="Picture 4" descr="20160624_1038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8039" y="4329117"/>
            <a:ext cx="3148586" cy="1777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5" descr="20160624_1738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4136" y="4329117"/>
            <a:ext cx="3138085" cy="175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95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oneTexte 1"/>
          <p:cNvSpPr txBox="1">
            <a:spLocks noChangeArrowheads="1"/>
          </p:cNvSpPr>
          <p:nvPr/>
        </p:nvSpPr>
        <p:spPr bwMode="auto">
          <a:xfrm>
            <a:off x="982527" y="382510"/>
            <a:ext cx="8061218" cy="131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 25/6 </a:t>
            </a:r>
            <a:r>
              <a:rPr lang="fr-FR" altLang="fr-FR" sz="1512"/>
              <a:t>la flottille se sépare. Connemara et Susanna quittent le port au matin pour naviguer au plus vite vers la Vilaine. Les autres choisissent de profiter de Trébeurden en flânant dans les rues, les chemins et la plage. Après un apéro sur Didji, le skipper du Shamu invite l’ensemble des équipages restant à partager un dernier repas pour remercier de cette belle aventure sur l’eau.</a:t>
            </a:r>
          </a:p>
          <a:p>
            <a:pPr eaLnBrk="1" hangingPunct="1">
              <a:spcBef>
                <a:spcPct val="0"/>
              </a:spcBef>
              <a:buFontTx/>
              <a:buNone/>
            </a:pPr>
            <a:endParaRPr lang="fr-FR" altLang="fr-FR" sz="1701"/>
          </a:p>
        </p:txBody>
      </p:sp>
      <p:pic>
        <p:nvPicPr>
          <p:cNvPr id="18435" name="Picture 2" descr="20160625_1821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531" y="1539042"/>
            <a:ext cx="3394591" cy="190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descr="20160625_1857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0136" y="1539042"/>
            <a:ext cx="3412593" cy="190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IMG_036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530" y="3852104"/>
            <a:ext cx="3334590" cy="221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20160625_21494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2630" y="3852103"/>
            <a:ext cx="3873105" cy="2178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368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oneTexte 1"/>
          <p:cNvSpPr txBox="1">
            <a:spLocks noChangeArrowheads="1"/>
          </p:cNvSpPr>
          <p:nvPr/>
        </p:nvSpPr>
        <p:spPr bwMode="auto">
          <a:xfrm>
            <a:off x="1117531" y="315008"/>
            <a:ext cx="7416200" cy="323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701"/>
          </a:p>
          <a:p>
            <a:pPr eaLnBrk="1" hangingPunct="1">
              <a:spcBef>
                <a:spcPct val="0"/>
              </a:spcBef>
              <a:buFontTx/>
              <a:buNone/>
            </a:pPr>
            <a:r>
              <a:rPr lang="fr-FR" altLang="fr-FR" sz="1701" b="1"/>
              <a:t>Le 26 / 06 </a:t>
            </a:r>
            <a:r>
              <a:rPr lang="fr-FR" altLang="fr-FR" sz="1701"/>
              <a:t>Les trois bateaux restant ; Boréale, Charly Droop lll et Didji décollent du ponton à 9 h 15. La météo nous permet de rejoindre le port de Roscoff vers 14 h en quelques bords sous voile</a:t>
            </a:r>
          </a:p>
          <a:p>
            <a:pPr eaLnBrk="1" hangingPunct="1">
              <a:spcBef>
                <a:spcPct val="0"/>
              </a:spcBef>
              <a:buFontTx/>
              <a:buNone/>
            </a:pPr>
            <a:r>
              <a:rPr lang="fr-FR" altLang="fr-FR" sz="1701"/>
              <a:t> </a:t>
            </a:r>
          </a:p>
          <a:p>
            <a:pPr eaLnBrk="1" hangingPunct="1">
              <a:spcBef>
                <a:spcPct val="0"/>
              </a:spcBef>
              <a:buFontTx/>
              <a:buNone/>
            </a:pPr>
            <a:r>
              <a:rPr lang="fr-FR" altLang="fr-FR" sz="1701" b="1"/>
              <a:t>Le 27 / 06 </a:t>
            </a:r>
            <a:r>
              <a:rPr lang="fr-FR" altLang="fr-FR" sz="1701"/>
              <a:t>Nous partons de Roscoff vers 10 heures en direction de l'Aber Wrac'h mais, 1/2 heure après notre départ, une fuite d'huile moteur sur Didji le contraint à se faire remorquer par Boréale et retour vers Roscoff que nous rejoignons vers 11 h 30</a:t>
            </a:r>
          </a:p>
          <a:p>
            <a:pPr eaLnBrk="1" hangingPunct="1">
              <a:spcBef>
                <a:spcPct val="0"/>
              </a:spcBef>
              <a:buFontTx/>
              <a:buNone/>
            </a:pPr>
            <a:r>
              <a:rPr lang="fr-FR" altLang="fr-FR" sz="1701"/>
              <a:t>L'après midi se passe en recherche de fournitures et réparation de fortune des tubes d'huile moteur de Didji.</a:t>
            </a:r>
          </a:p>
          <a:p>
            <a:pPr eaLnBrk="1" hangingPunct="1">
              <a:spcBef>
                <a:spcPct val="0"/>
              </a:spcBef>
              <a:buFontTx/>
              <a:buNone/>
            </a:pPr>
            <a:endParaRPr lang="fr-FR" altLang="fr-FR" sz="1701"/>
          </a:p>
        </p:txBody>
      </p:sp>
      <p:pic>
        <p:nvPicPr>
          <p:cNvPr id="19459" name="Picture 2" descr="IMG_1259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587" y="3717100"/>
            <a:ext cx="2224560" cy="222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732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oneTexte 3"/>
          <p:cNvSpPr txBox="1">
            <a:spLocks noChangeArrowheads="1"/>
          </p:cNvSpPr>
          <p:nvPr/>
        </p:nvSpPr>
        <p:spPr bwMode="auto">
          <a:xfrm>
            <a:off x="1186532" y="246007"/>
            <a:ext cx="7824211" cy="151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 28 / 06 </a:t>
            </a:r>
            <a:r>
              <a:rPr lang="fr-FR" altLang="fr-FR" sz="1512"/>
              <a:t>Vers 10 heures, nous partons de Roscoff avec une météo annoncée 15 à 20 Nds de vent de nord et grisaille. Alors que nous naviguons depuis 2 heures, un BMS claque dans la VHF en annonçant un avis de grand frais sur notre zone de navigation. Cet avis était superflu pour nous car nous étions dedans au près bon plein avec 30 à 35 Nds NNO avec forte pluie.</a:t>
            </a:r>
          </a:p>
          <a:p>
            <a:pPr eaLnBrk="1" hangingPunct="1">
              <a:spcBef>
                <a:spcPct val="0"/>
              </a:spcBef>
              <a:buFontTx/>
              <a:buNone/>
            </a:pPr>
            <a:r>
              <a:rPr lang="fr-FR" altLang="fr-FR" sz="1512"/>
              <a:t>Malgré ce mauvais temps, nous atteignons le port de l'Aber Wrac'h vers 19 heures</a:t>
            </a:r>
          </a:p>
          <a:p>
            <a:pPr eaLnBrk="1" hangingPunct="1">
              <a:spcBef>
                <a:spcPct val="0"/>
              </a:spcBef>
              <a:buFontTx/>
              <a:buNone/>
            </a:pPr>
            <a:endParaRPr lang="fr-FR" altLang="fr-FR" sz="1512"/>
          </a:p>
        </p:txBody>
      </p:sp>
      <p:pic>
        <p:nvPicPr>
          <p:cNvPr id="20483" name="Picture 2" descr="20160630_17135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1537" y="1606543"/>
            <a:ext cx="2989580" cy="166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descr="20160630_2028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137" y="1675546"/>
            <a:ext cx="2959580" cy="16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4"/>
          <p:cNvSpPr>
            <a:spLocks noChangeArrowheads="1"/>
          </p:cNvSpPr>
          <p:nvPr/>
        </p:nvSpPr>
        <p:spPr bwMode="auto">
          <a:xfrm>
            <a:off x="1112791" y="3373467"/>
            <a:ext cx="7544181" cy="58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fr-FR" altLang="fr-FR" sz="1701" b="1">
                <a:cs typeface="Calibri" panose="020F0502020204030204" pitchFamily="34" charset="0"/>
              </a:rPr>
              <a:t>Le 29 / 06</a:t>
            </a:r>
            <a:r>
              <a:rPr lang="fr-FR" altLang="fr-FR" sz="1701">
                <a:cs typeface="Calibri" panose="020F0502020204030204" pitchFamily="34" charset="0"/>
              </a:rPr>
              <a:t>,  </a:t>
            </a:r>
            <a:r>
              <a:rPr lang="fr-FR" altLang="fr-FR" sz="1512">
                <a:ea typeface="Calibri" panose="020F0502020204030204" pitchFamily="34" charset="0"/>
                <a:cs typeface="Times New Roman" panose="02020603050405020304" pitchFamily="18" charset="0"/>
              </a:rPr>
              <a:t>Stand by sur l'Aber Wrac'h et pot à bord de Boréale pour fêter les 74 bougies de </a:t>
            </a:r>
            <a:endParaRPr lang="fr-FR" altLang="fr-FR" sz="1512"/>
          </a:p>
          <a:p>
            <a:pPr algn="just">
              <a:spcBef>
                <a:spcPct val="0"/>
              </a:spcBef>
              <a:buFontTx/>
              <a:buNone/>
            </a:pPr>
            <a:r>
              <a:rPr lang="fr-FR" altLang="fr-FR" sz="1512">
                <a:cs typeface="Calibri" panose="020F0502020204030204" pitchFamily="34" charset="0"/>
              </a:rPr>
              <a:t>Jean Jacques</a:t>
            </a:r>
            <a:endParaRPr lang="fr-FR" altLang="fr-FR" sz="1512"/>
          </a:p>
        </p:txBody>
      </p:sp>
      <p:pic>
        <p:nvPicPr>
          <p:cNvPr id="20486" name="Picture 5" descr="20160629_2146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531" y="4125111"/>
            <a:ext cx="3619597" cy="20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descr="20160629_20390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6636" y="4125111"/>
            <a:ext cx="3613597" cy="204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654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oneTexte 1"/>
          <p:cNvSpPr txBox="1">
            <a:spLocks noChangeArrowheads="1"/>
          </p:cNvSpPr>
          <p:nvPr/>
        </p:nvSpPr>
        <p:spPr bwMode="auto">
          <a:xfrm>
            <a:off x="846023" y="109504"/>
            <a:ext cx="8028217" cy="108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 30 / 06 </a:t>
            </a:r>
            <a:r>
              <a:rPr lang="fr-FR" altLang="fr-FR" sz="1512"/>
              <a:t>Nous partons de l'Aber Wrac'h à 9 H 30, le raz de Sein est franchi à 20 h 40 dans la grisaille mais sans difficulté et nous rejoignons St Evette à 11 h 30 avec des prises de coffres de nuit non sans quelques énervements.</a:t>
            </a:r>
          </a:p>
          <a:p>
            <a:pPr eaLnBrk="1" hangingPunct="1">
              <a:spcBef>
                <a:spcPct val="0"/>
              </a:spcBef>
              <a:buFontTx/>
              <a:buNone/>
            </a:pPr>
            <a:endParaRPr lang="fr-FR" altLang="fr-FR" sz="1701"/>
          </a:p>
        </p:txBody>
      </p:sp>
      <p:pic>
        <p:nvPicPr>
          <p:cNvPr id="21507" name="Picture 2" descr="20160630_2047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530" y="994527"/>
            <a:ext cx="3108084" cy="174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descr="20160630_2050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6635" y="1063529"/>
            <a:ext cx="3108084" cy="174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ZoneTexte 4"/>
          <p:cNvSpPr txBox="1">
            <a:spLocks noChangeArrowheads="1"/>
          </p:cNvSpPr>
          <p:nvPr/>
        </p:nvSpPr>
        <p:spPr bwMode="auto">
          <a:xfrm>
            <a:off x="1050028" y="3036081"/>
            <a:ext cx="7824211" cy="58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 01 / 07</a:t>
            </a:r>
            <a:r>
              <a:rPr lang="fr-FR" altLang="fr-FR" sz="1701"/>
              <a:t>, </a:t>
            </a:r>
            <a:r>
              <a:rPr lang="fr-FR" altLang="fr-FR" sz="1512"/>
              <a:t>Nous quittons le mouillage de St Evette à 9 h 30, direction Loctudy que nous atteignons à 14 h 45 après un passage de la pointe de Penmarc'h assez musclé</a:t>
            </a:r>
          </a:p>
        </p:txBody>
      </p:sp>
      <p:sp>
        <p:nvSpPr>
          <p:cNvPr id="21510" name="Rectangle 5"/>
          <p:cNvSpPr>
            <a:spLocks noChangeArrowheads="1"/>
          </p:cNvSpPr>
          <p:nvPr/>
        </p:nvSpPr>
        <p:spPr bwMode="auto">
          <a:xfrm>
            <a:off x="540015" y="-177035"/>
            <a:ext cx="184731"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701"/>
          </a:p>
        </p:txBody>
      </p:sp>
      <p:pic>
        <p:nvPicPr>
          <p:cNvPr id="21511" name="Picture 4" descr="20160701_1010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5155" y="3648098"/>
            <a:ext cx="1539042" cy="2733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7"/>
          <p:cNvSpPr>
            <a:spLocks noChangeArrowheads="1"/>
          </p:cNvSpPr>
          <p:nvPr/>
        </p:nvSpPr>
        <p:spPr bwMode="auto">
          <a:xfrm>
            <a:off x="540015" y="-177035"/>
            <a:ext cx="184731"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701"/>
          </a:p>
        </p:txBody>
      </p:sp>
      <p:pic>
        <p:nvPicPr>
          <p:cNvPr id="21513" name="Picture 6" descr="20160701_15283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0538" y="3784602"/>
            <a:ext cx="3979607" cy="224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8337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17"/>
            <a:ext cx="9720263" cy="6462941"/>
          </a:xfrm>
          <a:prstGeom prst="rect">
            <a:avLst/>
          </a:prstGeom>
        </p:spPr>
      </p:pic>
      <p:sp>
        <p:nvSpPr>
          <p:cNvPr id="2" name="Titre 1"/>
          <p:cNvSpPr>
            <a:spLocks noGrp="1"/>
          </p:cNvSpPr>
          <p:nvPr>
            <p:ph type="title"/>
          </p:nvPr>
        </p:nvSpPr>
        <p:spPr/>
        <p:txBody>
          <a:bodyPr/>
          <a:lstStyle/>
          <a:p>
            <a:r>
              <a:rPr lang="fr-FR" dirty="0" smtClean="0"/>
              <a:t>Ils nous ont quittés </a:t>
            </a:r>
            <a:endParaRPr lang="fr-FR" dirty="0"/>
          </a:p>
        </p:txBody>
      </p:sp>
      <p:sp>
        <p:nvSpPr>
          <p:cNvPr id="3" name="Espace réservé du contenu 2"/>
          <p:cNvSpPr>
            <a:spLocks noGrp="1"/>
          </p:cNvSpPr>
          <p:nvPr>
            <p:ph idx="1"/>
          </p:nvPr>
        </p:nvSpPr>
        <p:spPr>
          <a:xfrm>
            <a:off x="0" y="4032175"/>
            <a:ext cx="9720263" cy="2439382"/>
          </a:xfrm>
        </p:spPr>
        <p:txBody>
          <a:bodyPr/>
          <a:lstStyle/>
          <a:p>
            <a:r>
              <a:rPr lang="fr-FR" dirty="0" smtClean="0"/>
              <a:t>Le CA comme ceux qui les ont connus, ont une pensée pour nos Amis</a:t>
            </a:r>
          </a:p>
          <a:p>
            <a:r>
              <a:rPr lang="fr-FR" dirty="0" smtClean="0"/>
              <a:t>Marc JEAN</a:t>
            </a:r>
          </a:p>
          <a:p>
            <a:r>
              <a:rPr lang="fr-FR" dirty="0" smtClean="0"/>
              <a:t>Hubert </a:t>
            </a:r>
            <a:r>
              <a:rPr lang="fr-FR" dirty="0" err="1" smtClean="0"/>
              <a:t>Domontet</a:t>
            </a:r>
            <a:r>
              <a:rPr lang="fr-FR" dirty="0" smtClean="0"/>
              <a:t>  Membre de notre CA </a:t>
            </a:r>
          </a:p>
        </p:txBody>
      </p:sp>
    </p:spTree>
    <p:extLst>
      <p:ext uri="{BB962C8B-B14F-4D97-AF65-F5344CB8AC3E}">
        <p14:creationId xmlns:p14="http://schemas.microsoft.com/office/powerpoint/2010/main" val="2814072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oneTexte 1"/>
          <p:cNvSpPr txBox="1">
            <a:spLocks noChangeArrowheads="1"/>
          </p:cNvSpPr>
          <p:nvPr/>
        </p:nvSpPr>
        <p:spPr bwMode="auto">
          <a:xfrm>
            <a:off x="913525" y="109503"/>
            <a:ext cx="7824211" cy="160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 02 / 07, </a:t>
            </a:r>
            <a:r>
              <a:rPr lang="fr-FR" altLang="fr-FR" sz="1512"/>
              <a:t>Pour raison de rendez vous, Boréale nous quitte</a:t>
            </a:r>
            <a:r>
              <a:rPr lang="fr-FR" altLang="fr-FR" sz="1701"/>
              <a:t>.</a:t>
            </a:r>
          </a:p>
          <a:p>
            <a:pPr eaLnBrk="1" hangingPunct="1">
              <a:spcBef>
                <a:spcPct val="0"/>
              </a:spcBef>
              <a:buFontTx/>
              <a:buNone/>
            </a:pPr>
            <a:r>
              <a:rPr lang="fr-FR" altLang="fr-FR" sz="1701"/>
              <a:t> </a:t>
            </a:r>
          </a:p>
          <a:p>
            <a:pPr eaLnBrk="1" hangingPunct="1">
              <a:spcBef>
                <a:spcPct val="0"/>
              </a:spcBef>
              <a:buFontTx/>
              <a:buNone/>
            </a:pPr>
            <a:r>
              <a:rPr lang="fr-FR" altLang="fr-FR" sz="1701" b="1"/>
              <a:t>Le 03 / 07</a:t>
            </a:r>
            <a:r>
              <a:rPr lang="fr-FR" altLang="fr-FR" sz="1701"/>
              <a:t> </a:t>
            </a:r>
            <a:r>
              <a:rPr lang="fr-FR" altLang="fr-FR" sz="1512"/>
              <a:t>Didji et Charly Droop lll décollent de Loctudy vers port Haliguen. Le voyage se passe sous voile avec 17 Nds de vent O. Nous passons la Teignouse à 17 h 00 et nous sommes appontés dans port Haliguen à 18 h 15.</a:t>
            </a:r>
          </a:p>
          <a:p>
            <a:pPr eaLnBrk="1" hangingPunct="1">
              <a:spcBef>
                <a:spcPct val="0"/>
              </a:spcBef>
              <a:buFontTx/>
              <a:buNone/>
            </a:pPr>
            <a:endParaRPr lang="fr-FR" altLang="fr-FR" sz="1701"/>
          </a:p>
        </p:txBody>
      </p:sp>
      <p:sp>
        <p:nvSpPr>
          <p:cNvPr id="22531" name="Rectangle 2"/>
          <p:cNvSpPr>
            <a:spLocks noChangeArrowheads="1"/>
          </p:cNvSpPr>
          <p:nvPr/>
        </p:nvSpPr>
        <p:spPr bwMode="auto">
          <a:xfrm>
            <a:off x="540015" y="-177035"/>
            <a:ext cx="184731"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fr-FR" sz="1701"/>
          </a:p>
        </p:txBody>
      </p:sp>
      <p:pic>
        <p:nvPicPr>
          <p:cNvPr id="22532" name="Picture 1" descr="20160703_1713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5107" y="1471540"/>
            <a:ext cx="1372538" cy="190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ZoneTexte 4"/>
          <p:cNvSpPr txBox="1">
            <a:spLocks noChangeArrowheads="1"/>
          </p:cNvSpPr>
          <p:nvPr/>
        </p:nvSpPr>
        <p:spPr bwMode="auto">
          <a:xfrm>
            <a:off x="846023" y="3580597"/>
            <a:ext cx="7687708" cy="84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Le 04 / 07</a:t>
            </a:r>
            <a:r>
              <a:rPr lang="fr-FR" altLang="fr-FR" sz="1512" b="1"/>
              <a:t>, </a:t>
            </a:r>
            <a:r>
              <a:rPr lang="fr-FR" altLang="fr-FR" sz="1512"/>
              <a:t>Départ de port Haliguen à 9 h 30, éclusage de 16 h 00 et arrivée La Roche Bernard à 17 h 30. Fin de croisière.</a:t>
            </a:r>
          </a:p>
          <a:p>
            <a:pPr eaLnBrk="1" hangingPunct="1">
              <a:spcBef>
                <a:spcPct val="0"/>
              </a:spcBef>
              <a:buFontTx/>
              <a:buNone/>
            </a:pPr>
            <a:endParaRPr lang="fr-FR" altLang="fr-FR" sz="1701"/>
          </a:p>
        </p:txBody>
      </p:sp>
      <p:pic>
        <p:nvPicPr>
          <p:cNvPr id="22534" name="Picture 3" descr="20160704_1715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5080" y="4329117"/>
            <a:ext cx="3384091" cy="190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9464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p:txBody>
          <a:bodyPr/>
          <a:lstStyle/>
          <a:p>
            <a:pPr eaLnBrk="1" hangingPunct="1"/>
            <a:r>
              <a:rPr lang="fr-FR" altLang="fr-FR" smtClean="0"/>
              <a:t>Scilly du 25 août au 19 septembre</a:t>
            </a:r>
          </a:p>
        </p:txBody>
      </p:sp>
      <p:sp>
        <p:nvSpPr>
          <p:cNvPr id="3" name="Espace réservé du texte 2"/>
          <p:cNvSpPr>
            <a:spLocks noGrp="1"/>
          </p:cNvSpPr>
          <p:nvPr>
            <p:ph type="body" idx="1"/>
          </p:nvPr>
        </p:nvSpPr>
        <p:spPr/>
        <p:txBody>
          <a:bodyPr rtlCol="0">
            <a:normAutofit fontScale="92500" lnSpcReduction="10000"/>
          </a:bodyPr>
          <a:lstStyle/>
          <a:p>
            <a:pPr hangingPunct="1">
              <a:spcAft>
                <a:spcPts val="0"/>
              </a:spcAft>
              <a:defRPr/>
            </a:pPr>
            <a:r>
              <a:rPr lang="fr-FR" dirty="0" smtClean="0"/>
              <a:t>Chapelle de Rocamadour à </a:t>
            </a:r>
            <a:r>
              <a:rPr lang="fr-FR" dirty="0" err="1" smtClean="0"/>
              <a:t>Camaret</a:t>
            </a:r>
            <a:endParaRPr lang="fr-FR" dirty="0"/>
          </a:p>
        </p:txBody>
      </p:sp>
      <p:sp>
        <p:nvSpPr>
          <p:cNvPr id="23556" name="Espace réservé du texte 4"/>
          <p:cNvSpPr>
            <a:spLocks noGrp="1"/>
          </p:cNvSpPr>
          <p:nvPr>
            <p:ph type="body" sz="quarter" idx="3"/>
          </p:nvPr>
        </p:nvSpPr>
        <p:spPr/>
        <p:txBody>
          <a:bodyPr/>
          <a:lstStyle/>
          <a:p>
            <a:pPr eaLnBrk="1" hangingPunct="1"/>
            <a:r>
              <a:rPr lang="fr-FR" altLang="fr-FR" smtClean="0"/>
              <a:t>Pêche aux Scilly</a:t>
            </a:r>
          </a:p>
        </p:txBody>
      </p:sp>
      <p:pic>
        <p:nvPicPr>
          <p:cNvPr id="23557"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972026" y="2848577"/>
            <a:ext cx="3817604" cy="2146557"/>
          </a:xfrm>
        </p:spPr>
      </p:pic>
      <p:pic>
        <p:nvPicPr>
          <p:cNvPr id="23558" name="Picture 3"/>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a:xfrm>
            <a:off x="4929133" y="2847076"/>
            <a:ext cx="3819103" cy="2149559"/>
          </a:xfrm>
        </p:spPr>
      </p:pic>
    </p:spTree>
    <p:extLst>
      <p:ext uri="{BB962C8B-B14F-4D97-AF65-F5344CB8AC3E}">
        <p14:creationId xmlns:p14="http://schemas.microsoft.com/office/powerpoint/2010/main" val="812857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oneTexte 1"/>
          <p:cNvSpPr txBox="1">
            <a:spLocks noChangeArrowheads="1"/>
          </p:cNvSpPr>
          <p:nvPr/>
        </p:nvSpPr>
        <p:spPr bwMode="auto">
          <a:xfrm>
            <a:off x="1117531" y="246007"/>
            <a:ext cx="7485202" cy="198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25/8 </a:t>
            </a:r>
            <a:r>
              <a:rPr lang="fr-FR" altLang="fr-FR" sz="1512"/>
              <a:t>départ  La ROCHE  Va  Frankiz (Pierre NISON, Baptiste) Charly Droop (Daniel, Walter, Frédéric)</a:t>
            </a:r>
          </a:p>
          <a:p>
            <a:pPr eaLnBrk="1" hangingPunct="1">
              <a:spcBef>
                <a:spcPct val="0"/>
              </a:spcBef>
              <a:buFontTx/>
              <a:buNone/>
            </a:pPr>
            <a:r>
              <a:rPr lang="fr-FR" altLang="fr-FR" sz="1512"/>
              <a:t>Ecluse de 20 H et accueil chaleureux de Gilles, Jean François et Malo sur le ponton offshore d'Arzal</a:t>
            </a:r>
          </a:p>
          <a:p>
            <a:pPr eaLnBrk="1" hangingPunct="1">
              <a:spcBef>
                <a:spcPct val="0"/>
              </a:spcBef>
              <a:buFontTx/>
              <a:buNone/>
            </a:pPr>
            <a:endParaRPr lang="fr-FR" altLang="fr-FR" sz="1512"/>
          </a:p>
          <a:p>
            <a:pPr eaLnBrk="1" hangingPunct="1">
              <a:spcBef>
                <a:spcPct val="0"/>
              </a:spcBef>
              <a:buFontTx/>
              <a:buNone/>
            </a:pPr>
            <a:r>
              <a:rPr lang="fr-FR" altLang="fr-FR" sz="1512" b="1"/>
              <a:t>26/8 </a:t>
            </a:r>
            <a:r>
              <a:rPr lang="fr-FR" altLang="fr-FR" sz="1512"/>
              <a:t>Arzal vers rade lorient. arrivée 18H30 à Locmiquelic rejoints par Ptizef (Martine et Jean-Pierre)</a:t>
            </a:r>
          </a:p>
          <a:p>
            <a:pPr eaLnBrk="1" hangingPunct="1">
              <a:spcBef>
                <a:spcPct val="0"/>
              </a:spcBef>
              <a:buFontTx/>
              <a:buNone/>
            </a:pPr>
            <a:r>
              <a:rPr lang="fr-FR" altLang="fr-FR" sz="1512"/>
              <a:t>Presque tout sous voile par vent de N 15 Nds.  Pot sur Blacky II qui nous a accompagnés</a:t>
            </a:r>
          </a:p>
        </p:txBody>
      </p:sp>
      <p:sp>
        <p:nvSpPr>
          <p:cNvPr id="24579" name="ZoneTexte 2"/>
          <p:cNvSpPr txBox="1">
            <a:spLocks noChangeArrowheads="1"/>
          </p:cNvSpPr>
          <p:nvPr/>
        </p:nvSpPr>
        <p:spPr bwMode="auto">
          <a:xfrm>
            <a:off x="1186533" y="2151058"/>
            <a:ext cx="6871685" cy="111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27/8  </a:t>
            </a:r>
            <a:r>
              <a:rPr lang="fr-FR" altLang="fr-FR" sz="1512"/>
              <a:t>Rade de Lorient vers Lesconil qui est atteint à 17H30 moteur et voile par SO 10 Nds Pot sur Charly</a:t>
            </a:r>
          </a:p>
          <a:p>
            <a:pPr eaLnBrk="1" hangingPunct="1">
              <a:spcBef>
                <a:spcPct val="0"/>
              </a:spcBef>
              <a:buFontTx/>
              <a:buNone/>
            </a:pPr>
            <a:r>
              <a:rPr lang="fr-FR" altLang="fr-FR" sz="1701"/>
              <a:t>          </a:t>
            </a:r>
          </a:p>
          <a:p>
            <a:pPr eaLnBrk="1" hangingPunct="1">
              <a:spcBef>
                <a:spcPct val="0"/>
              </a:spcBef>
              <a:buFontTx/>
              <a:buNone/>
            </a:pPr>
            <a:endParaRPr lang="fr-FR" altLang="fr-FR" sz="1701"/>
          </a:p>
        </p:txBody>
      </p:sp>
      <p:pic>
        <p:nvPicPr>
          <p:cNvPr id="24580" name="Picture 2" descr="20160827_17274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9161" y="2832077"/>
            <a:ext cx="2907079" cy="176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 descr="20160827_1114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525" y="2832077"/>
            <a:ext cx="2544069" cy="176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descr="IMG_11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7096" y="2832077"/>
            <a:ext cx="2190059" cy="176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ZoneTexte 6"/>
          <p:cNvSpPr txBox="1">
            <a:spLocks noChangeArrowheads="1"/>
          </p:cNvSpPr>
          <p:nvPr/>
        </p:nvSpPr>
        <p:spPr bwMode="auto">
          <a:xfrm>
            <a:off x="1117531" y="4777629"/>
            <a:ext cx="7281197" cy="84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28/8 </a:t>
            </a:r>
            <a:r>
              <a:rPr lang="fr-FR" altLang="fr-FR" sz="1512"/>
              <a:t>Stand by à Lesconil pour Charly et Ptizef et départ de Va Frankiz pour Audierne Mer forte et vent 19/27 Nds. Pot sur Ptizef</a:t>
            </a:r>
          </a:p>
          <a:p>
            <a:pPr eaLnBrk="1" hangingPunct="1">
              <a:spcBef>
                <a:spcPct val="0"/>
              </a:spcBef>
              <a:buFontTx/>
              <a:buNone/>
            </a:pPr>
            <a:endParaRPr lang="fr-FR" altLang="fr-FR" sz="1701"/>
          </a:p>
        </p:txBody>
      </p:sp>
    </p:spTree>
    <p:extLst>
      <p:ext uri="{BB962C8B-B14F-4D97-AF65-F5344CB8AC3E}">
        <p14:creationId xmlns:p14="http://schemas.microsoft.com/office/powerpoint/2010/main" val="567990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oneTexte 1"/>
          <p:cNvSpPr txBox="1">
            <a:spLocks noChangeArrowheads="1"/>
          </p:cNvSpPr>
          <p:nvPr/>
        </p:nvSpPr>
        <p:spPr bwMode="auto">
          <a:xfrm>
            <a:off x="777021" y="3444092"/>
            <a:ext cx="7825712" cy="58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30/8 </a:t>
            </a:r>
            <a:r>
              <a:rPr lang="fr-FR" altLang="fr-FR" sz="1512"/>
              <a:t>Stand by à Camaret ; Avitaillement, gaz oil, promenade.  Apéritif dinatoire chez Frédéric,  le régional de l’étape !</a:t>
            </a:r>
          </a:p>
        </p:txBody>
      </p:sp>
      <p:sp>
        <p:nvSpPr>
          <p:cNvPr id="25603" name="ZoneTexte 2"/>
          <p:cNvSpPr txBox="1">
            <a:spLocks noChangeArrowheads="1"/>
          </p:cNvSpPr>
          <p:nvPr/>
        </p:nvSpPr>
        <p:spPr bwMode="auto">
          <a:xfrm>
            <a:off x="846023" y="246006"/>
            <a:ext cx="7824211" cy="108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29/8  </a:t>
            </a:r>
            <a:r>
              <a:rPr lang="fr-FR" altLang="fr-FR" sz="1512"/>
              <a:t>Route Lesconil Camaret, Va Frankiz nous rejoint vers la pointe du Raz et arrivée 18h15. Moteur jusque Sein et suite à la voile par vent NO 12 Nds Beau temps,  mer belle,  Pot sur Va Frankiz</a:t>
            </a:r>
          </a:p>
          <a:p>
            <a:pPr eaLnBrk="1" hangingPunct="1">
              <a:spcBef>
                <a:spcPct val="0"/>
              </a:spcBef>
              <a:buFontTx/>
              <a:buNone/>
            </a:pPr>
            <a:endParaRPr lang="fr-FR" altLang="fr-FR" sz="1701"/>
          </a:p>
        </p:txBody>
      </p:sp>
      <p:pic>
        <p:nvPicPr>
          <p:cNvPr id="25604" name="Picture 2" descr="20160831_1013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023" y="4464120"/>
            <a:ext cx="2313062" cy="129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descr="20160829_1852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9670" y="4533122"/>
            <a:ext cx="2244061" cy="126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4" descr="20160830_2118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6587" y="4464121"/>
            <a:ext cx="3006081" cy="167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5" descr="20160829_1344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023" y="1198533"/>
            <a:ext cx="3124585" cy="176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6" descr="20160829_1346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4135" y="1198533"/>
            <a:ext cx="3153085" cy="177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oneTexte 1"/>
          <p:cNvSpPr txBox="1">
            <a:spLocks noChangeArrowheads="1"/>
          </p:cNvSpPr>
          <p:nvPr/>
        </p:nvSpPr>
        <p:spPr bwMode="auto">
          <a:xfrm>
            <a:off x="913525" y="349510"/>
            <a:ext cx="7824211" cy="105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31/8 </a:t>
            </a:r>
            <a:r>
              <a:rPr lang="fr-FR" altLang="fr-FR" sz="1512"/>
              <a:t>départ vers les Scilly Jean rejoint le bord de Va Frankiz</a:t>
            </a:r>
          </a:p>
          <a:p>
            <a:pPr eaLnBrk="1" hangingPunct="1">
              <a:spcBef>
                <a:spcPct val="0"/>
              </a:spcBef>
              <a:buFontTx/>
              <a:buNone/>
            </a:pPr>
            <a:r>
              <a:rPr lang="fr-FR" altLang="fr-FR" sz="1512"/>
              <a:t>Départ 10 h vent de N  8/10 Nds au moteur,  mer belle, houle de face, nuit noire étoilée</a:t>
            </a:r>
          </a:p>
          <a:p>
            <a:pPr eaLnBrk="1" hangingPunct="1">
              <a:spcBef>
                <a:spcPct val="0"/>
              </a:spcBef>
              <a:buFontTx/>
              <a:buNone/>
            </a:pPr>
            <a:r>
              <a:rPr lang="fr-FR" altLang="fr-FR" sz="1512"/>
              <a:t>Nous avons croisé un pétrolier à la voile de 182 m allant à  Falmouth (indiqué sur AIS)                                                                                                                        </a:t>
            </a:r>
          </a:p>
          <a:p>
            <a:pPr eaLnBrk="1" hangingPunct="1">
              <a:spcBef>
                <a:spcPct val="0"/>
              </a:spcBef>
              <a:buFontTx/>
              <a:buNone/>
            </a:pPr>
            <a:r>
              <a:rPr lang="fr-FR" altLang="fr-FR" sz="1512" b="1"/>
              <a:t>Tout au moteur</a:t>
            </a:r>
            <a:r>
              <a:rPr lang="fr-FR" altLang="fr-FR" sz="1512"/>
              <a:t>, 4,6 de moyenne</a:t>
            </a:r>
            <a:endParaRPr lang="fr-FR" altLang="fr-FR" sz="1701"/>
          </a:p>
        </p:txBody>
      </p:sp>
      <p:sp>
        <p:nvSpPr>
          <p:cNvPr id="26627" name="ZoneTexte 3"/>
          <p:cNvSpPr txBox="1">
            <a:spLocks noChangeArrowheads="1"/>
          </p:cNvSpPr>
          <p:nvPr/>
        </p:nvSpPr>
        <p:spPr bwMode="auto">
          <a:xfrm>
            <a:off x="1050028" y="2367063"/>
            <a:ext cx="7416200" cy="877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01/9 </a:t>
            </a:r>
            <a:r>
              <a:rPr lang="fr-FR" altLang="fr-FR" sz="1512"/>
              <a:t>Arrivée aux iles Scilly 13H  (27 heures de nav) . Bières au mythique Mermaid offerte par Jean  et le soir, pot sur Ptizef</a:t>
            </a:r>
            <a:r>
              <a:rPr lang="fr-FR" altLang="fr-FR" sz="1701"/>
              <a:t>                                                                                                         </a:t>
            </a:r>
          </a:p>
          <a:p>
            <a:pPr eaLnBrk="1" hangingPunct="1">
              <a:spcBef>
                <a:spcPct val="0"/>
              </a:spcBef>
              <a:buFontTx/>
              <a:buNone/>
            </a:pPr>
            <a:endParaRPr lang="fr-FR" altLang="fr-FR" sz="1701"/>
          </a:p>
        </p:txBody>
      </p:sp>
      <p:pic>
        <p:nvPicPr>
          <p:cNvPr id="26628" name="Picture 3" descr="20160901_1220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028" y="3307590"/>
            <a:ext cx="3733601" cy="210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20160901_1711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633" y="3274588"/>
            <a:ext cx="3810103" cy="214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376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oneTexte 1"/>
          <p:cNvSpPr txBox="1">
            <a:spLocks noChangeArrowheads="1"/>
          </p:cNvSpPr>
          <p:nvPr/>
        </p:nvSpPr>
        <p:spPr bwMode="auto">
          <a:xfrm>
            <a:off x="982527" y="246006"/>
            <a:ext cx="8197721" cy="553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02/9 </a:t>
            </a:r>
            <a:r>
              <a:rPr lang="fr-FR" altLang="fr-FR" sz="1701"/>
              <a:t>: </a:t>
            </a:r>
            <a:r>
              <a:rPr lang="fr-FR" altLang="fr-FR" sz="1512"/>
              <a:t>arrivée de Tamaris et Jean-Luc Mousset à 5H30 (départ de Brest la veille à 8H30)</a:t>
            </a:r>
          </a:p>
          <a:p>
            <a:pPr eaLnBrk="1" hangingPunct="1">
              <a:spcBef>
                <a:spcPct val="0"/>
              </a:spcBef>
              <a:buFontTx/>
              <a:buNone/>
            </a:pPr>
            <a:r>
              <a:rPr lang="fr-FR" altLang="fr-FR" sz="1512"/>
              <a:t>JL attend le lever du jour car le brouillard intense l’empêche de voir les bateaux au mouillage. </a:t>
            </a:r>
          </a:p>
          <a:p>
            <a:pPr eaLnBrk="1" hangingPunct="1">
              <a:spcBef>
                <a:spcPct val="0"/>
              </a:spcBef>
              <a:buFontTx/>
              <a:buNone/>
            </a:pPr>
            <a:r>
              <a:rPr lang="fr-FR" altLang="fr-FR" sz="1512"/>
              <a:t>brumeux et pluie le matin, partie de pêche au lieu annulée.</a:t>
            </a:r>
          </a:p>
          <a:p>
            <a:pPr eaLnBrk="1" hangingPunct="1">
              <a:spcBef>
                <a:spcPct val="0"/>
              </a:spcBef>
              <a:buFontTx/>
              <a:buNone/>
            </a:pPr>
            <a:r>
              <a:rPr lang="fr-FR" altLang="fr-FR" sz="1512"/>
              <a:t>Visite de la ville, achat bas de ligne spécial pêche au lieu, pot au Meirmaid, mouillage à Tresco à 18H</a:t>
            </a:r>
          </a:p>
          <a:p>
            <a:pPr eaLnBrk="1" hangingPunct="1">
              <a:spcBef>
                <a:spcPct val="0"/>
              </a:spcBef>
              <a:buFontTx/>
              <a:buNone/>
            </a:pPr>
            <a:endParaRPr lang="fr-FR" altLang="fr-FR" sz="1512"/>
          </a:p>
          <a:p>
            <a:pPr eaLnBrk="1" hangingPunct="1">
              <a:spcBef>
                <a:spcPct val="0"/>
              </a:spcBef>
              <a:buFontTx/>
              <a:buNone/>
            </a:pPr>
            <a:endParaRPr lang="fr-FR" altLang="fr-FR" sz="1512"/>
          </a:p>
          <a:p>
            <a:pPr eaLnBrk="1" hangingPunct="1">
              <a:spcBef>
                <a:spcPct val="0"/>
              </a:spcBef>
              <a:buFontTx/>
              <a:buNone/>
            </a:pPr>
            <a:endParaRPr lang="fr-FR" altLang="fr-FR" sz="1512"/>
          </a:p>
          <a:p>
            <a:pPr eaLnBrk="1" hangingPunct="1">
              <a:spcBef>
                <a:spcPct val="0"/>
              </a:spcBef>
              <a:buFontTx/>
              <a:buNone/>
            </a:pPr>
            <a:endParaRPr lang="fr-FR" altLang="fr-FR" sz="1512"/>
          </a:p>
          <a:p>
            <a:pPr eaLnBrk="1" hangingPunct="1">
              <a:spcBef>
                <a:spcPct val="0"/>
              </a:spcBef>
              <a:buFontTx/>
              <a:buNone/>
            </a:pPr>
            <a:endParaRPr lang="fr-FR" altLang="fr-FR" sz="1512"/>
          </a:p>
          <a:p>
            <a:pPr eaLnBrk="1" hangingPunct="1">
              <a:spcBef>
                <a:spcPct val="0"/>
              </a:spcBef>
              <a:buFontTx/>
              <a:buNone/>
            </a:pPr>
            <a:endParaRPr lang="fr-FR" altLang="fr-FR" sz="1512"/>
          </a:p>
          <a:p>
            <a:pPr eaLnBrk="1" hangingPunct="1">
              <a:spcBef>
                <a:spcPct val="0"/>
              </a:spcBef>
              <a:buFontTx/>
              <a:buNone/>
            </a:pPr>
            <a:endParaRPr lang="fr-FR" altLang="fr-FR" sz="1512"/>
          </a:p>
          <a:p>
            <a:pPr eaLnBrk="1" hangingPunct="1">
              <a:spcBef>
                <a:spcPct val="0"/>
              </a:spcBef>
              <a:buFontTx/>
              <a:buNone/>
            </a:pPr>
            <a:endParaRPr lang="fr-FR" altLang="fr-FR" sz="1512"/>
          </a:p>
          <a:p>
            <a:pPr eaLnBrk="1" hangingPunct="1">
              <a:spcBef>
                <a:spcPct val="0"/>
              </a:spcBef>
              <a:buFontTx/>
              <a:buNone/>
            </a:pPr>
            <a:endParaRPr lang="fr-FR" altLang="fr-FR" sz="1512"/>
          </a:p>
          <a:p>
            <a:pPr eaLnBrk="1" hangingPunct="1">
              <a:spcBef>
                <a:spcPct val="0"/>
              </a:spcBef>
              <a:buFontTx/>
              <a:buNone/>
            </a:pPr>
            <a:endParaRPr lang="fr-FR" altLang="fr-FR" sz="1512"/>
          </a:p>
          <a:p>
            <a:pPr eaLnBrk="1" hangingPunct="1">
              <a:spcBef>
                <a:spcPct val="0"/>
              </a:spcBef>
              <a:buFontTx/>
              <a:buNone/>
            </a:pPr>
            <a:endParaRPr lang="fr-FR" altLang="fr-FR" sz="1512"/>
          </a:p>
          <a:p>
            <a:pPr eaLnBrk="1" hangingPunct="1">
              <a:spcBef>
                <a:spcPct val="0"/>
              </a:spcBef>
              <a:buFontTx/>
              <a:buNone/>
            </a:pPr>
            <a:endParaRPr lang="fr-FR" altLang="fr-FR" sz="1512"/>
          </a:p>
          <a:p>
            <a:pPr eaLnBrk="1" hangingPunct="1">
              <a:spcBef>
                <a:spcPct val="0"/>
              </a:spcBef>
              <a:buFontTx/>
              <a:buNone/>
            </a:pPr>
            <a:r>
              <a:rPr lang="fr-FR" altLang="fr-FR" sz="1512"/>
              <a:t> </a:t>
            </a:r>
          </a:p>
          <a:p>
            <a:pPr eaLnBrk="1" hangingPunct="1">
              <a:spcBef>
                <a:spcPct val="0"/>
              </a:spcBef>
              <a:buFontTx/>
              <a:buNone/>
            </a:pPr>
            <a:endParaRPr lang="fr-FR" altLang="fr-FR" sz="1512"/>
          </a:p>
          <a:p>
            <a:pPr eaLnBrk="1" hangingPunct="1">
              <a:spcBef>
                <a:spcPct val="0"/>
              </a:spcBef>
              <a:buFontTx/>
              <a:buNone/>
            </a:pPr>
            <a:endParaRPr lang="fr-FR" altLang="fr-FR" sz="1512"/>
          </a:p>
          <a:p>
            <a:pPr eaLnBrk="1" hangingPunct="1">
              <a:spcBef>
                <a:spcPct val="0"/>
              </a:spcBef>
              <a:buFontTx/>
              <a:buNone/>
            </a:pPr>
            <a:endParaRPr lang="fr-FR" altLang="fr-FR" sz="1512"/>
          </a:p>
          <a:p>
            <a:pPr eaLnBrk="1" hangingPunct="1">
              <a:spcBef>
                <a:spcPct val="0"/>
              </a:spcBef>
              <a:buFontTx/>
              <a:buNone/>
            </a:pPr>
            <a:endParaRPr lang="fr-FR" altLang="fr-FR" sz="1512"/>
          </a:p>
          <a:p>
            <a:pPr eaLnBrk="1" hangingPunct="1">
              <a:spcBef>
                <a:spcPct val="0"/>
              </a:spcBef>
              <a:buFontTx/>
              <a:buNone/>
            </a:pPr>
            <a:r>
              <a:rPr lang="fr-FR" altLang="fr-FR" sz="1701" b="1"/>
              <a:t>03/9 </a:t>
            </a:r>
            <a:r>
              <a:rPr lang="fr-FR" altLang="fr-FR" sz="1512"/>
              <a:t>A l’abri dans les bateaux : 25 Nds de vent et grosse pluie.</a:t>
            </a:r>
          </a:p>
          <a:p>
            <a:pPr eaLnBrk="1" hangingPunct="1">
              <a:spcBef>
                <a:spcPct val="0"/>
              </a:spcBef>
              <a:buFontTx/>
              <a:buNone/>
            </a:pPr>
            <a:endParaRPr lang="fr-FR" altLang="fr-FR" sz="1701"/>
          </a:p>
        </p:txBody>
      </p:sp>
      <p:pic>
        <p:nvPicPr>
          <p:cNvPr id="27651" name="Picture 2" descr="20160905_1701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7578" y="1414539"/>
            <a:ext cx="2878577" cy="162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DSC_00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1537" y="3240087"/>
            <a:ext cx="3031581" cy="170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DSC_00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7144" y="3240088"/>
            <a:ext cx="3129085" cy="175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454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oneTexte 1"/>
          <p:cNvSpPr txBox="1">
            <a:spLocks noChangeArrowheads="1"/>
          </p:cNvSpPr>
          <p:nvPr/>
        </p:nvSpPr>
        <p:spPr bwMode="auto">
          <a:xfrm>
            <a:off x="913525" y="178505"/>
            <a:ext cx="7620206" cy="131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04/09 </a:t>
            </a:r>
            <a:r>
              <a:rPr lang="fr-FR" altLang="fr-FR" sz="1512"/>
              <a:t>Départ de Va Frankiz et de Pierre, Jean et Baptiste pour la France, escale le lendemain matin à Ouessant baie de Lampol (dommage, ils ont raté la visite de Tresco, de St Martin, la pêche au lieu, Penzance et St Ives)</a:t>
            </a:r>
          </a:p>
          <a:p>
            <a:pPr eaLnBrk="1" hangingPunct="1">
              <a:spcBef>
                <a:spcPct val="0"/>
              </a:spcBef>
              <a:buFontTx/>
              <a:buNone/>
            </a:pPr>
            <a:r>
              <a:rPr lang="fr-FR" altLang="fr-FR" sz="1512"/>
              <a:t>visite du magnifique jardin de Tresco avec ses belles plantes et arbres exotiques.</a:t>
            </a:r>
          </a:p>
          <a:p>
            <a:pPr eaLnBrk="1" hangingPunct="1">
              <a:spcBef>
                <a:spcPct val="0"/>
              </a:spcBef>
              <a:buFontTx/>
              <a:buNone/>
            </a:pPr>
            <a:endParaRPr lang="fr-FR" altLang="fr-FR" sz="1701"/>
          </a:p>
        </p:txBody>
      </p:sp>
      <p:pic>
        <p:nvPicPr>
          <p:cNvPr id="28675" name="Picture 2" descr="20160904_1433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028" y="1335036"/>
            <a:ext cx="3025582" cy="170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descr="20160904_1435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126" y="1318536"/>
            <a:ext cx="3198086" cy="178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20160904_1451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554" y="3036081"/>
            <a:ext cx="5076137" cy="285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784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oneTexte 1"/>
          <p:cNvSpPr txBox="1">
            <a:spLocks noChangeArrowheads="1"/>
          </p:cNvSpPr>
          <p:nvPr/>
        </p:nvSpPr>
        <p:spPr bwMode="auto">
          <a:xfrm>
            <a:off x="913525" y="246007"/>
            <a:ext cx="8266723"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05/9   </a:t>
            </a:r>
            <a:r>
              <a:rPr lang="fr-FR" altLang="fr-FR" sz="1512"/>
              <a:t>Navette vers St Martin, déjeuner dans le bucolique restaurant du centre de l’ile.</a:t>
            </a:r>
          </a:p>
        </p:txBody>
      </p:sp>
      <p:pic>
        <p:nvPicPr>
          <p:cNvPr id="29699" name="Picture 2" descr="20160905_11280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530" y="790521"/>
            <a:ext cx="3174086" cy="176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descr="20160905_1238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3628" y="790521"/>
            <a:ext cx="3198086" cy="179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ZoneTexte 4"/>
          <p:cNvSpPr txBox="1">
            <a:spLocks noChangeArrowheads="1"/>
          </p:cNvSpPr>
          <p:nvPr/>
        </p:nvSpPr>
        <p:spPr bwMode="auto">
          <a:xfrm>
            <a:off x="1186533" y="2763074"/>
            <a:ext cx="7483702" cy="105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512"/>
              <a:t>Visite du viticulteur. Sur les deux vins goutés, l’un est vraiment imbuvable (cela se comprend en visitant la vigne qui est verte et rabougrie. Nous achetons, pour le fun, l’autre qui a du être trafiqué avec de la grenadine ou autres choses!</a:t>
            </a:r>
          </a:p>
          <a:p>
            <a:pPr eaLnBrk="1" hangingPunct="1">
              <a:spcBef>
                <a:spcPct val="0"/>
              </a:spcBef>
              <a:buFontTx/>
              <a:buNone/>
            </a:pPr>
            <a:endParaRPr lang="fr-FR" altLang="fr-FR" sz="1701"/>
          </a:p>
        </p:txBody>
      </p:sp>
      <p:pic>
        <p:nvPicPr>
          <p:cNvPr id="29702" name="Picture 4" descr="DSC_01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1536" y="3852104"/>
            <a:ext cx="2889078" cy="162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5" descr="DSC_01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1639" y="3852104"/>
            <a:ext cx="2844077" cy="160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178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oneTexte 1"/>
          <p:cNvSpPr txBox="1">
            <a:spLocks noChangeArrowheads="1"/>
          </p:cNvSpPr>
          <p:nvPr/>
        </p:nvSpPr>
        <p:spPr bwMode="auto">
          <a:xfrm>
            <a:off x="1117531" y="382511"/>
            <a:ext cx="7485202" cy="317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06/9 </a:t>
            </a:r>
            <a:r>
              <a:rPr lang="fr-FR" altLang="fr-FR" sz="1512"/>
              <a:t>Direction Penzance.  Vent SE  12/7 Nds, houle 2m, mer belle, moteur.</a:t>
            </a:r>
          </a:p>
          <a:p>
            <a:pPr eaLnBrk="1" hangingPunct="1">
              <a:spcBef>
                <a:spcPct val="0"/>
              </a:spcBef>
              <a:buFontTx/>
              <a:buNone/>
            </a:pPr>
            <a:r>
              <a:rPr lang="fr-FR" altLang="fr-FR" sz="1512"/>
              <a:t>Le matin, départ Tresco 8H45 pêche sur le rivage de St Mary(6 beaux lieus de 40 cm sur notre bateau et 4 sur celui de JL plus des maquereaux. arrivée à 18H30 à Newlyn  mais, vue la nappe dans le port, l’odeur de mazout est insupportable.  Le capitaine de port, furieux,  nous intime l’ordre de quitter le port immédiatement.  Nous allons à Penzance très bon accueil mais, pas de pontons et nous sommes à couple 4 à 5 bateaux à quai avec électricité et eau.</a:t>
            </a:r>
          </a:p>
          <a:p>
            <a:pPr eaLnBrk="1" hangingPunct="1">
              <a:spcBef>
                <a:spcPct val="0"/>
              </a:spcBef>
              <a:buFontTx/>
              <a:buNone/>
            </a:pPr>
            <a:endParaRPr lang="fr-FR" altLang="fr-FR" sz="1512"/>
          </a:p>
          <a:p>
            <a:pPr eaLnBrk="1" hangingPunct="1">
              <a:spcBef>
                <a:spcPct val="0"/>
              </a:spcBef>
              <a:buFontTx/>
              <a:buNone/>
            </a:pPr>
            <a:endParaRPr lang="fr-FR" altLang="fr-FR" sz="1512"/>
          </a:p>
          <a:p>
            <a:pPr eaLnBrk="1" hangingPunct="1">
              <a:spcBef>
                <a:spcPct val="0"/>
              </a:spcBef>
              <a:buFontTx/>
              <a:buNone/>
            </a:pPr>
            <a:endParaRPr lang="fr-FR" altLang="fr-FR" sz="1512"/>
          </a:p>
          <a:p>
            <a:pPr eaLnBrk="1" hangingPunct="1">
              <a:spcBef>
                <a:spcPct val="0"/>
              </a:spcBef>
              <a:buFontTx/>
              <a:buNone/>
            </a:pPr>
            <a:r>
              <a:rPr lang="fr-FR" altLang="fr-FR" sz="1512" b="1"/>
              <a:t>07/9 </a:t>
            </a:r>
            <a:r>
              <a:rPr lang="fr-FR" altLang="fr-FR" sz="1512"/>
              <a:t>Stand by à Penzance</a:t>
            </a:r>
            <a:r>
              <a:rPr lang="fr-FR" altLang="fr-FR" sz="1512" b="1"/>
              <a:t>,</a:t>
            </a:r>
            <a:r>
              <a:rPr lang="fr-FR" altLang="fr-FR" sz="1512"/>
              <a:t> visite de la ville, préparation des maquereaux au vin blanc.</a:t>
            </a:r>
          </a:p>
          <a:p>
            <a:pPr eaLnBrk="1" hangingPunct="1">
              <a:spcBef>
                <a:spcPct val="0"/>
              </a:spcBef>
              <a:buFontTx/>
              <a:buNone/>
            </a:pPr>
            <a:r>
              <a:rPr lang="fr-FR" altLang="fr-FR" sz="1512"/>
              <a:t>Pot dans le pub typique Admiral Benbow (rue qui monte en face du port)                            </a:t>
            </a:r>
          </a:p>
          <a:p>
            <a:pPr eaLnBrk="1" hangingPunct="1">
              <a:spcBef>
                <a:spcPct val="0"/>
              </a:spcBef>
              <a:buFontTx/>
              <a:buNone/>
            </a:pPr>
            <a:endParaRPr lang="fr-FR" altLang="fr-FR" sz="1512"/>
          </a:p>
          <a:p>
            <a:pPr eaLnBrk="1" hangingPunct="1">
              <a:spcBef>
                <a:spcPct val="0"/>
              </a:spcBef>
              <a:buFontTx/>
              <a:buNone/>
            </a:pPr>
            <a:endParaRPr lang="fr-FR" altLang="fr-FR" sz="1701"/>
          </a:p>
        </p:txBody>
      </p:sp>
      <p:pic>
        <p:nvPicPr>
          <p:cNvPr id="30723" name="Picture 2" descr="20160907_191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534" y="3307590"/>
            <a:ext cx="3211586" cy="183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descr="20160907_1910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7634" y="3327089"/>
            <a:ext cx="3231087" cy="1818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399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oneTexte 1"/>
          <p:cNvSpPr txBox="1">
            <a:spLocks noChangeArrowheads="1"/>
          </p:cNvSpPr>
          <p:nvPr/>
        </p:nvSpPr>
        <p:spPr bwMode="auto">
          <a:xfrm>
            <a:off x="846023" y="246006"/>
            <a:ext cx="7824211" cy="84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08/9 </a:t>
            </a:r>
            <a:r>
              <a:rPr lang="fr-FR" altLang="fr-FR" sz="1512"/>
              <a:t>Visite de St Ives par le bus découvert  : très joli port au nord de la Cornouaille et Fish and chips avec bière locale.</a:t>
            </a:r>
          </a:p>
          <a:p>
            <a:pPr eaLnBrk="1" hangingPunct="1">
              <a:spcBef>
                <a:spcPct val="0"/>
              </a:spcBef>
              <a:buFontTx/>
              <a:buNone/>
            </a:pPr>
            <a:endParaRPr lang="fr-FR" altLang="fr-FR" sz="1701"/>
          </a:p>
        </p:txBody>
      </p:sp>
      <p:pic>
        <p:nvPicPr>
          <p:cNvPr id="31747" name="Picture 2" descr="20160908_1109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023" y="1198532"/>
            <a:ext cx="3333090" cy="18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3" descr="20160908_1507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9628" y="1198532"/>
            <a:ext cx="3334590" cy="18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descr="20160908_1317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023" y="3444092"/>
            <a:ext cx="3303089" cy="186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descr="20160908_11475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1131" y="3444093"/>
            <a:ext cx="3213087" cy="180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ZoneTexte 6"/>
          <p:cNvSpPr txBox="1">
            <a:spLocks noChangeArrowheads="1"/>
          </p:cNvSpPr>
          <p:nvPr/>
        </p:nvSpPr>
        <p:spPr bwMode="auto">
          <a:xfrm>
            <a:off x="846022" y="5485648"/>
            <a:ext cx="7483703" cy="61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09/9 </a:t>
            </a:r>
            <a:r>
              <a:rPr lang="fr-FR" altLang="fr-FR" sz="1512"/>
              <a:t>Stand by Penzance : vent 25 Nds, courses en ville</a:t>
            </a:r>
          </a:p>
          <a:p>
            <a:pPr eaLnBrk="1" hangingPunct="1">
              <a:spcBef>
                <a:spcPct val="0"/>
              </a:spcBef>
              <a:buFontTx/>
              <a:buNone/>
            </a:pPr>
            <a:endParaRPr lang="fr-FR" altLang="fr-FR" sz="1701"/>
          </a:p>
        </p:txBody>
      </p:sp>
    </p:spTree>
    <p:extLst>
      <p:ext uri="{BB962C8B-B14F-4D97-AF65-F5344CB8AC3E}">
        <p14:creationId xmlns:p14="http://schemas.microsoft.com/office/powerpoint/2010/main" val="742052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6082" y="3288393"/>
            <a:ext cx="3474181" cy="3231470"/>
          </a:xfrm>
          <a:prstGeom prst="rect">
            <a:avLst/>
          </a:prstGeom>
        </p:spPr>
      </p:pic>
      <p:sp>
        <p:nvSpPr>
          <p:cNvPr id="2" name="Titre 1"/>
          <p:cNvSpPr>
            <a:spLocks noGrp="1"/>
          </p:cNvSpPr>
          <p:nvPr>
            <p:ph type="title"/>
          </p:nvPr>
        </p:nvSpPr>
        <p:spPr>
          <a:xfrm>
            <a:off x="486000" y="258120"/>
            <a:ext cx="8747640" cy="893735"/>
          </a:xfrm>
        </p:spPr>
        <p:txBody>
          <a:bodyPr/>
          <a:lstStyle/>
          <a:p>
            <a:r>
              <a:rPr lang="fr-FR" dirty="0" smtClean="0"/>
              <a:t>Ordre du jour</a:t>
            </a:r>
            <a:endParaRPr lang="fr-FR" dirty="0"/>
          </a:p>
        </p:txBody>
      </p:sp>
      <p:sp>
        <p:nvSpPr>
          <p:cNvPr id="3" name="Espace réservé du contenu 2"/>
          <p:cNvSpPr>
            <a:spLocks noGrp="1"/>
          </p:cNvSpPr>
          <p:nvPr>
            <p:ph idx="1"/>
          </p:nvPr>
        </p:nvSpPr>
        <p:spPr>
          <a:xfrm>
            <a:off x="251619" y="1079847"/>
            <a:ext cx="8982021" cy="5256584"/>
          </a:xfrm>
        </p:spPr>
        <p:txBody>
          <a:bodyPr/>
          <a:lstStyle/>
          <a:p>
            <a:r>
              <a:rPr lang="fr-FR" sz="2000" dirty="0"/>
              <a:t>Rapport </a:t>
            </a:r>
            <a:r>
              <a:rPr lang="fr-FR" sz="2000" dirty="0" smtClean="0"/>
              <a:t>moral  2016  </a:t>
            </a:r>
            <a:r>
              <a:rPr lang="fr-FR" sz="2000" dirty="0"/>
              <a:t>Gilles Bellenguez</a:t>
            </a:r>
          </a:p>
          <a:p>
            <a:r>
              <a:rPr lang="fr-FR" sz="2000" dirty="0"/>
              <a:t>Rapport financier Françoise Buet</a:t>
            </a:r>
          </a:p>
          <a:p>
            <a:r>
              <a:rPr lang="fr-FR" sz="2000" dirty="0" smtClean="0"/>
              <a:t>Présentation des activités 2017</a:t>
            </a:r>
          </a:p>
          <a:p>
            <a:r>
              <a:rPr lang="fr-FR" sz="2000" dirty="0"/>
              <a:t>Élection des membres du CA en fin de mandat et cooptés</a:t>
            </a:r>
          </a:p>
          <a:p>
            <a:r>
              <a:rPr lang="fr-FR" sz="2000" dirty="0"/>
              <a:t>Rapport grandes sorties 2016, Daniel Pasquier, </a:t>
            </a:r>
          </a:p>
          <a:p>
            <a:r>
              <a:rPr lang="fr-FR" sz="2000" dirty="0" smtClean="0"/>
              <a:t>Remise des prix du concours photos</a:t>
            </a:r>
          </a:p>
          <a:p>
            <a:r>
              <a:rPr lang="fr-FR" sz="2000" dirty="0" smtClean="0"/>
              <a:t>Pot de l’amitié</a:t>
            </a:r>
          </a:p>
          <a:p>
            <a:r>
              <a:rPr lang="fr-FR" sz="2000" dirty="0" smtClean="0"/>
              <a:t>Repas froid pour ceux qui sont inscrits</a:t>
            </a:r>
          </a:p>
          <a:p>
            <a:r>
              <a:rPr lang="fr-FR" sz="2000" dirty="0" smtClean="0"/>
              <a:t>Bonne assemblée à toutes et à tous</a:t>
            </a:r>
            <a:endParaRPr lang="fr-FR" sz="2000" dirty="0"/>
          </a:p>
        </p:txBody>
      </p:sp>
    </p:spTree>
    <p:extLst>
      <p:ext uri="{BB962C8B-B14F-4D97-AF65-F5344CB8AC3E}">
        <p14:creationId xmlns:p14="http://schemas.microsoft.com/office/powerpoint/2010/main" val="883452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oneTexte 1"/>
          <p:cNvSpPr txBox="1">
            <a:spLocks noChangeArrowheads="1"/>
          </p:cNvSpPr>
          <p:nvPr/>
        </p:nvSpPr>
        <p:spPr bwMode="auto">
          <a:xfrm>
            <a:off x="846023" y="246007"/>
            <a:ext cx="8097219" cy="224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10/11/09 </a:t>
            </a:r>
            <a:r>
              <a:rPr lang="fr-FR" altLang="fr-FR" sz="1512"/>
              <a:t>Penzance/L’Aber Wrac’h</a:t>
            </a:r>
          </a:p>
          <a:p>
            <a:pPr eaLnBrk="1" hangingPunct="1">
              <a:spcBef>
                <a:spcPct val="0"/>
              </a:spcBef>
              <a:buFontTx/>
              <a:buNone/>
            </a:pPr>
            <a:r>
              <a:rPr lang="fr-FR" altLang="fr-FR" sz="1512"/>
              <a:t>La veille au soir, décision d’attendre mer et vent favorables et de ne pas partir le lendemain car vent 15 /20 Nds de SO</a:t>
            </a:r>
          </a:p>
          <a:p>
            <a:pPr eaLnBrk="1" hangingPunct="1">
              <a:spcBef>
                <a:spcPct val="0"/>
              </a:spcBef>
              <a:buFontTx/>
              <a:buNone/>
            </a:pPr>
            <a:r>
              <a:rPr lang="fr-FR" altLang="fr-FR" sz="1512"/>
              <a:t>Le 10 au matin Jean Pierre nous informe qu’il vient de voir le changement du vent : NO 10/15 Nds</a:t>
            </a:r>
          </a:p>
          <a:p>
            <a:pPr eaLnBrk="1" hangingPunct="1">
              <a:spcBef>
                <a:spcPct val="0"/>
              </a:spcBef>
              <a:buFontTx/>
              <a:buNone/>
            </a:pPr>
            <a:r>
              <a:rPr lang="fr-FR" altLang="fr-FR" sz="1512"/>
              <a:t>Branle-bas de combat et départ dans l’heure après plein au gasoil  rouge (77 pence le litre)</a:t>
            </a:r>
          </a:p>
          <a:p>
            <a:pPr eaLnBrk="1" hangingPunct="1">
              <a:spcBef>
                <a:spcPct val="0"/>
              </a:spcBef>
              <a:buFontTx/>
              <a:buNone/>
            </a:pPr>
            <a:r>
              <a:rPr lang="fr-FR" altLang="fr-FR" sz="1512"/>
              <a:t>Après le départ à la voile ; moteur (15H ) Pécheurs nombreux devant l’Aber Wrac’h mais pas de problème grâce à l’AIS</a:t>
            </a:r>
          </a:p>
          <a:p>
            <a:pPr eaLnBrk="1" hangingPunct="1">
              <a:spcBef>
                <a:spcPct val="0"/>
              </a:spcBef>
              <a:buFontTx/>
              <a:buNone/>
            </a:pPr>
            <a:r>
              <a:rPr lang="fr-FR" altLang="fr-FR" sz="1512"/>
              <a:t>Arrivée à 8H30</a:t>
            </a:r>
          </a:p>
          <a:p>
            <a:pPr eaLnBrk="1" hangingPunct="1">
              <a:spcBef>
                <a:spcPct val="0"/>
              </a:spcBef>
              <a:buFontTx/>
              <a:buNone/>
            </a:pPr>
            <a:endParaRPr lang="fr-FR" altLang="fr-FR" sz="1701"/>
          </a:p>
        </p:txBody>
      </p:sp>
      <p:pic>
        <p:nvPicPr>
          <p:cNvPr id="32771" name="Picture 2" descr="20160911_07304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5079" y="2083557"/>
            <a:ext cx="2857578" cy="160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ZoneTexte 3"/>
          <p:cNvSpPr txBox="1">
            <a:spLocks noChangeArrowheads="1"/>
          </p:cNvSpPr>
          <p:nvPr/>
        </p:nvSpPr>
        <p:spPr bwMode="auto">
          <a:xfrm>
            <a:off x="1186533" y="3784602"/>
            <a:ext cx="7687707" cy="108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13/09 </a:t>
            </a:r>
            <a:r>
              <a:rPr lang="fr-FR" altLang="fr-FR" sz="1512"/>
              <a:t>Aber Wrac’h/Camaret vent de NO 5/7 Nds ; nous partons avec la marée du matin au moteur avec un temps bouché .  Jean Luc sur Tamaris partira avec celle de l’après-midi avec du vent en partie</a:t>
            </a:r>
          </a:p>
          <a:p>
            <a:pPr eaLnBrk="1" hangingPunct="1">
              <a:spcBef>
                <a:spcPct val="0"/>
              </a:spcBef>
              <a:buFontTx/>
              <a:buNone/>
            </a:pPr>
            <a:endParaRPr lang="fr-FR" altLang="fr-FR" sz="1701"/>
          </a:p>
        </p:txBody>
      </p:sp>
      <p:pic>
        <p:nvPicPr>
          <p:cNvPr id="32773" name="Picture 3" descr="20160913_0834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4543" y="4600624"/>
            <a:ext cx="2790075" cy="158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4" descr="20160913_0929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8142" y="4600624"/>
            <a:ext cx="2790075" cy="156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341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oneTexte 1"/>
          <p:cNvSpPr txBox="1">
            <a:spLocks noChangeArrowheads="1"/>
          </p:cNvSpPr>
          <p:nvPr/>
        </p:nvSpPr>
        <p:spPr bwMode="auto">
          <a:xfrm>
            <a:off x="982527" y="382511"/>
            <a:ext cx="7347198" cy="108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14/09 </a:t>
            </a:r>
            <a:r>
              <a:rPr lang="fr-FR" altLang="fr-FR" sz="1512"/>
              <a:t>Stand by Camaret Nous voyons la Recouvrance. Déjeuner sur Ptitzef de Martine et Jean-Pierre et promenade pour aller chercher un kouign- amann à la Biscuiterie de Camaret (le meilleur du coin) . </a:t>
            </a:r>
          </a:p>
          <a:p>
            <a:pPr eaLnBrk="1" hangingPunct="1">
              <a:spcBef>
                <a:spcPct val="0"/>
              </a:spcBef>
              <a:buFontTx/>
              <a:buNone/>
            </a:pPr>
            <a:endParaRPr lang="fr-FR" altLang="fr-FR" sz="1701"/>
          </a:p>
        </p:txBody>
      </p:sp>
      <p:pic>
        <p:nvPicPr>
          <p:cNvPr id="33795" name="Picture 2" descr="20160913_1156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028" y="1402539"/>
            <a:ext cx="2970080" cy="168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descr="20160914_1738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1631" y="1402538"/>
            <a:ext cx="3022581" cy="170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ZoneTexte 4"/>
          <p:cNvSpPr txBox="1">
            <a:spLocks noChangeArrowheads="1"/>
          </p:cNvSpPr>
          <p:nvPr/>
        </p:nvSpPr>
        <p:spPr bwMode="auto">
          <a:xfrm>
            <a:off x="1117531" y="3417092"/>
            <a:ext cx="7893213" cy="848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15/09 </a:t>
            </a:r>
            <a:r>
              <a:rPr lang="fr-FR" altLang="fr-FR" sz="1512"/>
              <a:t>Camaret/Loctudy vent NO faible, moteur et passage du Raz à  marée basse</a:t>
            </a:r>
          </a:p>
          <a:p>
            <a:pPr eaLnBrk="1" hangingPunct="1">
              <a:spcBef>
                <a:spcPct val="0"/>
              </a:spcBef>
              <a:buFontTx/>
              <a:buNone/>
            </a:pPr>
            <a:r>
              <a:rPr lang="fr-FR" altLang="fr-FR" sz="1512"/>
              <a:t>Tamaris et Jean-Luc nous quittent pour Brest</a:t>
            </a:r>
          </a:p>
          <a:p>
            <a:pPr eaLnBrk="1" hangingPunct="1">
              <a:spcBef>
                <a:spcPct val="0"/>
              </a:spcBef>
              <a:buFontTx/>
              <a:buNone/>
            </a:pPr>
            <a:endParaRPr lang="fr-FR" altLang="fr-FR" sz="1701"/>
          </a:p>
        </p:txBody>
      </p:sp>
      <p:pic>
        <p:nvPicPr>
          <p:cNvPr id="33798" name="Picture 4" descr="20160915_1739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2582" y="4260114"/>
            <a:ext cx="3117084" cy="177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985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oneTexte 2"/>
          <p:cNvSpPr txBox="1">
            <a:spLocks noChangeArrowheads="1"/>
          </p:cNvSpPr>
          <p:nvPr/>
        </p:nvSpPr>
        <p:spPr bwMode="auto">
          <a:xfrm>
            <a:off x="1050029" y="246006"/>
            <a:ext cx="7756710" cy="544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701" b="1"/>
              <a:t>16/09 </a:t>
            </a:r>
            <a:r>
              <a:rPr lang="fr-FR" altLang="fr-FR" sz="1512"/>
              <a:t>Loctudy/Le Crouesty  60 Mn magnifique nav par  vent  de NO 25/33 Nds  mer agitée et houle de 2 m ; 6 Nds de moyenne Enfin de la voile !                                               </a:t>
            </a:r>
          </a:p>
          <a:p>
            <a:pPr eaLnBrk="1" hangingPunct="1">
              <a:spcBef>
                <a:spcPct val="0"/>
              </a:spcBef>
              <a:buFontTx/>
              <a:buNone/>
            </a:pPr>
            <a:r>
              <a:rPr lang="fr-FR" altLang="fr-FR" sz="1512"/>
              <a:t>Nous croisons PRB dans la brise</a:t>
            </a:r>
          </a:p>
          <a:p>
            <a:pPr eaLnBrk="1" hangingPunct="1">
              <a:spcBef>
                <a:spcPct val="0"/>
              </a:spcBef>
              <a:buFontTx/>
              <a:buNone/>
            </a:pPr>
            <a:endParaRPr lang="fr-FR" altLang="fr-FR" sz="1701" b="1"/>
          </a:p>
          <a:p>
            <a:pPr eaLnBrk="1" hangingPunct="1">
              <a:spcBef>
                <a:spcPct val="0"/>
              </a:spcBef>
              <a:buFontTx/>
              <a:buNone/>
            </a:pPr>
            <a:endParaRPr lang="fr-FR" altLang="fr-FR" sz="1701" b="1"/>
          </a:p>
          <a:p>
            <a:pPr eaLnBrk="1" hangingPunct="1">
              <a:spcBef>
                <a:spcPct val="0"/>
              </a:spcBef>
              <a:buFontTx/>
              <a:buNone/>
            </a:pPr>
            <a:endParaRPr lang="fr-FR" altLang="fr-FR" sz="1701" b="1"/>
          </a:p>
          <a:p>
            <a:pPr eaLnBrk="1" hangingPunct="1">
              <a:spcBef>
                <a:spcPct val="0"/>
              </a:spcBef>
              <a:buFontTx/>
              <a:buNone/>
            </a:pPr>
            <a:endParaRPr lang="fr-FR" altLang="fr-FR" sz="1701" b="1"/>
          </a:p>
          <a:p>
            <a:pPr eaLnBrk="1" hangingPunct="1">
              <a:spcBef>
                <a:spcPct val="0"/>
              </a:spcBef>
              <a:buFontTx/>
              <a:buNone/>
            </a:pPr>
            <a:endParaRPr lang="fr-FR" altLang="fr-FR" sz="1701" b="1"/>
          </a:p>
          <a:p>
            <a:pPr eaLnBrk="1" hangingPunct="1">
              <a:spcBef>
                <a:spcPct val="0"/>
              </a:spcBef>
              <a:buFontTx/>
              <a:buNone/>
            </a:pPr>
            <a:endParaRPr lang="fr-FR" altLang="fr-FR" sz="1701" b="1"/>
          </a:p>
          <a:p>
            <a:pPr eaLnBrk="1" hangingPunct="1">
              <a:spcBef>
                <a:spcPct val="0"/>
              </a:spcBef>
              <a:buFontTx/>
              <a:buNone/>
            </a:pPr>
            <a:endParaRPr lang="fr-FR" altLang="fr-FR" sz="1701" b="1"/>
          </a:p>
          <a:p>
            <a:pPr eaLnBrk="1" hangingPunct="1">
              <a:spcBef>
                <a:spcPct val="0"/>
              </a:spcBef>
              <a:buFontTx/>
              <a:buNone/>
            </a:pPr>
            <a:endParaRPr lang="fr-FR" altLang="fr-FR" sz="1701" b="1"/>
          </a:p>
          <a:p>
            <a:pPr eaLnBrk="1" hangingPunct="1">
              <a:spcBef>
                <a:spcPct val="0"/>
              </a:spcBef>
              <a:buFontTx/>
              <a:buNone/>
            </a:pPr>
            <a:endParaRPr lang="fr-FR" altLang="fr-FR" sz="1701" b="1"/>
          </a:p>
          <a:p>
            <a:pPr eaLnBrk="1" hangingPunct="1">
              <a:spcBef>
                <a:spcPct val="0"/>
              </a:spcBef>
              <a:buFontTx/>
              <a:buNone/>
            </a:pPr>
            <a:endParaRPr lang="fr-FR" altLang="fr-FR" sz="1701" b="1"/>
          </a:p>
          <a:p>
            <a:pPr eaLnBrk="1" hangingPunct="1">
              <a:spcBef>
                <a:spcPct val="0"/>
              </a:spcBef>
              <a:buFontTx/>
              <a:buNone/>
            </a:pPr>
            <a:endParaRPr lang="fr-FR" altLang="fr-FR" sz="1701" b="1"/>
          </a:p>
          <a:p>
            <a:pPr eaLnBrk="1" hangingPunct="1">
              <a:spcBef>
                <a:spcPct val="0"/>
              </a:spcBef>
              <a:buFontTx/>
              <a:buNone/>
            </a:pPr>
            <a:endParaRPr lang="fr-FR" altLang="fr-FR" sz="1701" b="1"/>
          </a:p>
          <a:p>
            <a:pPr eaLnBrk="1" hangingPunct="1">
              <a:spcBef>
                <a:spcPct val="0"/>
              </a:spcBef>
              <a:buFontTx/>
              <a:buNone/>
            </a:pPr>
            <a:endParaRPr lang="fr-FR" altLang="fr-FR" sz="1701"/>
          </a:p>
          <a:p>
            <a:pPr eaLnBrk="1" hangingPunct="1">
              <a:spcBef>
                <a:spcPct val="0"/>
              </a:spcBef>
              <a:buFontTx/>
              <a:buNone/>
            </a:pPr>
            <a:r>
              <a:rPr lang="fr-FR" altLang="fr-FR" sz="1701" b="1"/>
              <a:t>17/09 </a:t>
            </a:r>
            <a:r>
              <a:rPr lang="fr-FR" altLang="fr-FR" sz="1512"/>
              <a:t>Le Crouesty/ La Roche Bernard :  vent de N/NO 20/25 Nds mer peu agitée moyenne de 6.2 Nds : Cool ! Remontée jusqu’ Arzal à la voile.  Ecluse de 16 H</a:t>
            </a:r>
          </a:p>
          <a:p>
            <a:pPr eaLnBrk="1" hangingPunct="1">
              <a:spcBef>
                <a:spcPct val="0"/>
              </a:spcBef>
              <a:buFontTx/>
              <a:buNone/>
            </a:pPr>
            <a:r>
              <a:rPr lang="fr-FR" altLang="fr-FR" sz="1512"/>
              <a:t>fin de ce voyage avec beaucoup de moteur ( 93 heures pour environ 600 Mn) mais passé dans une très bonne entente et excellente humeur. </a:t>
            </a:r>
          </a:p>
          <a:p>
            <a:pPr eaLnBrk="1" hangingPunct="1">
              <a:spcBef>
                <a:spcPct val="0"/>
              </a:spcBef>
              <a:buFontTx/>
              <a:buNone/>
            </a:pPr>
            <a:endParaRPr lang="fr-FR" altLang="fr-FR" sz="1701"/>
          </a:p>
        </p:txBody>
      </p:sp>
      <p:pic>
        <p:nvPicPr>
          <p:cNvPr id="34819" name="Picture 3" descr="20160916_1001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4571" y="1335036"/>
            <a:ext cx="4218114" cy="238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339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117531" y="790522"/>
            <a:ext cx="7344198" cy="1389038"/>
          </a:xfrm>
        </p:spPr>
        <p:txBody>
          <a:bodyPr/>
          <a:lstStyle/>
          <a:p>
            <a:pPr eaLnBrk="1" hangingPunct="1"/>
            <a:r>
              <a:rPr lang="fr-FR" altLang="fr-FR" sz="3024"/>
              <a:t>Croisière</a:t>
            </a:r>
            <a:r>
              <a:rPr lang="en-US" altLang="fr-FR" sz="3024"/>
              <a:t>  AUP Royan</a:t>
            </a:r>
            <a:br>
              <a:rPr lang="en-US" altLang="fr-FR" sz="3024"/>
            </a:br>
            <a:r>
              <a:rPr lang="en-US" altLang="fr-FR" sz="3024"/>
              <a:t>du 22 août au 10 </a:t>
            </a:r>
            <a:r>
              <a:rPr lang="fr-FR" altLang="fr-FR" sz="3024"/>
              <a:t>septembre</a:t>
            </a:r>
            <a:r>
              <a:rPr lang="en-US" altLang="fr-FR" sz="3024"/>
              <a:t>  2016</a:t>
            </a:r>
            <a:endParaRPr lang="fr-FR" altLang="fr-FR" sz="3024"/>
          </a:p>
        </p:txBody>
      </p:sp>
      <p:sp>
        <p:nvSpPr>
          <p:cNvPr id="2051" name="Rectangle 3"/>
          <p:cNvSpPr>
            <a:spLocks noGrp="1" noChangeArrowheads="1"/>
          </p:cNvSpPr>
          <p:nvPr>
            <p:ph type="subTitle" idx="1"/>
          </p:nvPr>
        </p:nvSpPr>
        <p:spPr>
          <a:xfrm>
            <a:off x="2343063" y="2287562"/>
            <a:ext cx="5443647" cy="2994081"/>
          </a:xfrm>
        </p:spPr>
        <p:txBody>
          <a:bodyPr rtlCol="0">
            <a:normAutofit/>
          </a:bodyPr>
          <a:lstStyle/>
          <a:p>
            <a:pPr algn="l" hangingPunct="1">
              <a:lnSpc>
                <a:spcPct val="80000"/>
              </a:lnSpc>
              <a:spcAft>
                <a:spcPts val="0"/>
              </a:spcAft>
              <a:defRPr/>
            </a:pPr>
            <a:r>
              <a:rPr lang="en-US" altLang="fr-FR" sz="2646" dirty="0">
                <a:solidFill>
                  <a:schemeClr val="tx1">
                    <a:lumMod val="75000"/>
                    <a:lumOff val="25000"/>
                  </a:schemeClr>
                </a:solidFill>
              </a:rPr>
              <a:t>Participants au </a:t>
            </a:r>
            <a:r>
              <a:rPr lang="en-US" altLang="fr-FR" sz="2646" dirty="0" err="1">
                <a:solidFill>
                  <a:schemeClr val="tx1">
                    <a:lumMod val="75000"/>
                    <a:lumOff val="25000"/>
                  </a:schemeClr>
                </a:solidFill>
              </a:rPr>
              <a:t>départ</a:t>
            </a:r>
            <a:r>
              <a:rPr lang="en-US" altLang="fr-FR" sz="2646" dirty="0">
                <a:solidFill>
                  <a:schemeClr val="tx1">
                    <a:lumMod val="75000"/>
                    <a:lumOff val="25000"/>
                  </a:schemeClr>
                </a:solidFill>
              </a:rPr>
              <a:t> :</a:t>
            </a:r>
          </a:p>
          <a:p>
            <a:pPr algn="l" hangingPunct="1">
              <a:lnSpc>
                <a:spcPct val="80000"/>
              </a:lnSpc>
              <a:spcAft>
                <a:spcPts val="0"/>
              </a:spcAft>
              <a:defRPr/>
            </a:pPr>
            <a:endParaRPr lang="en-US" altLang="fr-FR" sz="2646" dirty="0">
              <a:solidFill>
                <a:schemeClr val="tx1">
                  <a:lumMod val="75000"/>
                  <a:lumOff val="25000"/>
                </a:schemeClr>
              </a:solidFill>
            </a:endParaRPr>
          </a:p>
          <a:p>
            <a:pPr algn="l" hangingPunct="1">
              <a:lnSpc>
                <a:spcPct val="80000"/>
              </a:lnSpc>
              <a:spcAft>
                <a:spcPts val="0"/>
              </a:spcAft>
              <a:defRPr/>
            </a:pPr>
            <a:r>
              <a:rPr lang="en-US" altLang="fr-FR" sz="2268" dirty="0">
                <a:solidFill>
                  <a:schemeClr val="tx1">
                    <a:lumMod val="75000"/>
                    <a:lumOff val="25000"/>
                  </a:schemeClr>
                </a:solidFill>
              </a:rPr>
              <a:t>BELLATRIX (</a:t>
            </a:r>
            <a:r>
              <a:rPr lang="en-US" altLang="fr-FR" sz="2268" dirty="0" err="1">
                <a:solidFill>
                  <a:schemeClr val="tx1">
                    <a:lumMod val="75000"/>
                    <a:lumOff val="25000"/>
                  </a:schemeClr>
                </a:solidFill>
              </a:rPr>
              <a:t>Noëlle</a:t>
            </a:r>
            <a:r>
              <a:rPr lang="en-US" altLang="fr-FR" sz="2268" dirty="0">
                <a:solidFill>
                  <a:schemeClr val="tx1">
                    <a:lumMod val="75000"/>
                    <a:lumOff val="25000"/>
                  </a:schemeClr>
                </a:solidFill>
              </a:rPr>
              <a:t> et Marc)</a:t>
            </a:r>
          </a:p>
          <a:p>
            <a:pPr algn="l" hangingPunct="1">
              <a:lnSpc>
                <a:spcPct val="80000"/>
              </a:lnSpc>
              <a:spcAft>
                <a:spcPts val="0"/>
              </a:spcAft>
              <a:defRPr/>
            </a:pPr>
            <a:r>
              <a:rPr lang="en-US" altLang="fr-FR" sz="2268" dirty="0">
                <a:solidFill>
                  <a:schemeClr val="tx1">
                    <a:lumMod val="75000"/>
                    <a:lumOff val="25000"/>
                  </a:schemeClr>
                </a:solidFill>
              </a:rPr>
              <a:t>BORÉALE (Marguerite et Jean-Jacques)</a:t>
            </a:r>
          </a:p>
          <a:p>
            <a:pPr algn="l" hangingPunct="1">
              <a:lnSpc>
                <a:spcPct val="80000"/>
              </a:lnSpc>
              <a:spcAft>
                <a:spcPts val="0"/>
              </a:spcAft>
              <a:defRPr/>
            </a:pPr>
            <a:r>
              <a:rPr lang="en-US" altLang="fr-FR" sz="2268" dirty="0">
                <a:solidFill>
                  <a:schemeClr val="tx1">
                    <a:lumMod val="75000"/>
                    <a:lumOff val="25000"/>
                  </a:schemeClr>
                </a:solidFill>
              </a:rPr>
              <a:t>CHARDONNAY (Marie-Claude et Jean-Pierre)</a:t>
            </a:r>
          </a:p>
          <a:p>
            <a:pPr algn="l" hangingPunct="1">
              <a:lnSpc>
                <a:spcPct val="80000"/>
              </a:lnSpc>
              <a:spcAft>
                <a:spcPts val="0"/>
              </a:spcAft>
              <a:defRPr/>
            </a:pPr>
            <a:r>
              <a:rPr lang="en-US" altLang="fr-FR" sz="2268" dirty="0">
                <a:solidFill>
                  <a:schemeClr val="tx1">
                    <a:lumMod val="75000"/>
                    <a:lumOff val="25000"/>
                  </a:schemeClr>
                </a:solidFill>
              </a:rPr>
              <a:t>L’ALIZÉ 4 (Catherine et </a:t>
            </a:r>
            <a:r>
              <a:rPr lang="fr-FR" altLang="fr-FR" sz="2268" dirty="0">
                <a:solidFill>
                  <a:schemeClr val="tx1">
                    <a:lumMod val="75000"/>
                    <a:lumOff val="25000"/>
                  </a:schemeClr>
                </a:solidFill>
              </a:rPr>
              <a:t>Gérard</a:t>
            </a:r>
            <a:r>
              <a:rPr lang="en-US" altLang="fr-FR" sz="2268" dirty="0">
                <a:solidFill>
                  <a:schemeClr val="tx1">
                    <a:lumMod val="75000"/>
                    <a:lumOff val="25000"/>
                  </a:schemeClr>
                </a:solidFill>
              </a:rPr>
              <a:t>)</a:t>
            </a:r>
          </a:p>
          <a:p>
            <a:pPr algn="l" hangingPunct="1">
              <a:lnSpc>
                <a:spcPct val="80000"/>
              </a:lnSpc>
              <a:spcAft>
                <a:spcPts val="0"/>
              </a:spcAft>
              <a:defRPr/>
            </a:pPr>
            <a:r>
              <a:rPr lang="en-US" altLang="fr-FR" sz="2268" dirty="0">
                <a:solidFill>
                  <a:schemeClr val="tx1">
                    <a:lumMod val="75000"/>
                    <a:lumOff val="25000"/>
                  </a:schemeClr>
                </a:solidFill>
              </a:rPr>
              <a:t>SUSANNA (Susanna, Michel et Philippe)</a:t>
            </a:r>
          </a:p>
          <a:p>
            <a:pPr algn="l" hangingPunct="1">
              <a:lnSpc>
                <a:spcPct val="80000"/>
              </a:lnSpc>
              <a:spcAft>
                <a:spcPts val="0"/>
              </a:spcAft>
              <a:defRPr/>
            </a:pPr>
            <a:endParaRPr lang="en-US" altLang="fr-FR" sz="2268" dirty="0"/>
          </a:p>
          <a:p>
            <a:pPr algn="l" hangingPunct="1">
              <a:lnSpc>
                <a:spcPct val="80000"/>
              </a:lnSpc>
              <a:spcAft>
                <a:spcPts val="0"/>
              </a:spcAft>
              <a:defRPr/>
            </a:pPr>
            <a:endParaRPr lang="fr-FR" altLang="fr-FR" sz="2646" dirty="0"/>
          </a:p>
        </p:txBody>
      </p:sp>
    </p:spTree>
    <p:extLst>
      <p:ext uri="{BB962C8B-B14F-4D97-AF65-F5344CB8AC3E}">
        <p14:creationId xmlns:p14="http://schemas.microsoft.com/office/powerpoint/2010/main" val="1786943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fr-FR" sz="3024"/>
              <a:t>Caractéristiques de la croisière</a:t>
            </a:r>
            <a:endParaRPr lang="fr-FR" altLang="fr-FR" sz="3024"/>
          </a:p>
        </p:txBody>
      </p:sp>
      <p:sp>
        <p:nvSpPr>
          <p:cNvPr id="3075" name="Rectangle 3"/>
          <p:cNvSpPr>
            <a:spLocks noGrp="1" noChangeArrowheads="1"/>
          </p:cNvSpPr>
          <p:nvPr>
            <p:ph type="body" idx="1"/>
          </p:nvPr>
        </p:nvSpPr>
        <p:spPr>
          <a:xfrm>
            <a:off x="1525541" y="1947053"/>
            <a:ext cx="7018689" cy="2476567"/>
          </a:xfrm>
        </p:spPr>
        <p:txBody>
          <a:bodyPr/>
          <a:lstStyle/>
          <a:p>
            <a:pPr eaLnBrk="1" hangingPunct="1"/>
            <a:r>
              <a:rPr lang="fr-FR" altLang="fr-FR" sz="1890"/>
              <a:t>Peu ou pas de vent, donc de nombreuses heures au moteur.</a:t>
            </a:r>
          </a:p>
          <a:p>
            <a:pPr eaLnBrk="1" hangingPunct="1"/>
            <a:r>
              <a:rPr lang="fr-FR" altLang="fr-FR" sz="1890"/>
              <a:t>Pas de pluie, beaucoup de soleil, températures élevées.</a:t>
            </a:r>
          </a:p>
          <a:p>
            <a:pPr eaLnBrk="1" hangingPunct="1"/>
            <a:r>
              <a:rPr lang="fr-FR" altLang="fr-FR" sz="1890"/>
              <a:t>Excellente ambiance entre les équipages.</a:t>
            </a:r>
          </a:p>
          <a:p>
            <a:pPr eaLnBrk="1" hangingPunct="1"/>
            <a:r>
              <a:rPr lang="fr-FR" altLang="fr-FR" sz="1890"/>
              <a:t>Nous avons passé une, parfois deux nuits dans treize ports différents dont neuf ont accepté le Passeport Escales.</a:t>
            </a:r>
          </a:p>
          <a:p>
            <a:pPr eaLnBrk="1" hangingPunct="1"/>
            <a:r>
              <a:rPr lang="fr-FR" altLang="fr-FR" sz="1890"/>
              <a:t>Nous ne sommes passés au retour que un dans seul port où nous nous étions arrêtés à l’aller (Port Joinville).</a:t>
            </a:r>
          </a:p>
          <a:p>
            <a:pPr eaLnBrk="1" hangingPunct="1"/>
            <a:endParaRPr lang="fr-FR" altLang="fr-FR" sz="1890"/>
          </a:p>
        </p:txBody>
      </p:sp>
    </p:spTree>
    <p:extLst>
      <p:ext uri="{BB962C8B-B14F-4D97-AF65-F5344CB8AC3E}">
        <p14:creationId xmlns:p14="http://schemas.microsoft.com/office/powerpoint/2010/main" val="3606897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fr-FR" sz="3024"/>
              <a:t>Trajet aller</a:t>
            </a:r>
            <a:endParaRPr lang="fr-FR" altLang="fr-FR" sz="3024"/>
          </a:p>
        </p:txBody>
      </p:sp>
      <p:pic>
        <p:nvPicPr>
          <p:cNvPr id="4099" name="Picture 4" descr="Aller Roy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050" y="1335036"/>
            <a:ext cx="5851658" cy="457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712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fr-FR" sz="3024"/>
              <a:t>Trajet retour</a:t>
            </a:r>
            <a:endParaRPr lang="fr-FR" altLang="fr-FR" sz="3024"/>
          </a:p>
        </p:txBody>
      </p:sp>
      <p:pic>
        <p:nvPicPr>
          <p:cNvPr id="5123" name="Picture 4" descr="Retour Roy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050" y="1267534"/>
            <a:ext cx="5784156" cy="446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448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50028" y="5145139"/>
            <a:ext cx="7776210" cy="1080029"/>
          </a:xfrm>
        </p:spPr>
        <p:txBody>
          <a:bodyPr/>
          <a:lstStyle/>
          <a:p>
            <a:pPr eaLnBrk="1" hangingPunct="1"/>
            <a:r>
              <a:rPr lang="en-US" altLang="fr-FR" sz="2268"/>
              <a:t>Départ d’Arzal le 22 août 2016</a:t>
            </a:r>
            <a:endParaRPr lang="fr-FR" altLang="fr-FR" sz="2268"/>
          </a:p>
        </p:txBody>
      </p:sp>
      <p:pic>
        <p:nvPicPr>
          <p:cNvPr id="6147" name="Picture 4" descr="Départ Arz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040" y="654017"/>
            <a:ext cx="6940688" cy="463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977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594543" y="927025"/>
            <a:ext cx="6678180" cy="4276616"/>
          </a:xfrm>
        </p:spPr>
      </p:pic>
      <p:sp>
        <p:nvSpPr>
          <p:cNvPr id="7171" name="Rectangle 4"/>
          <p:cNvSpPr>
            <a:spLocks noChangeArrowheads="1"/>
          </p:cNvSpPr>
          <p:nvPr/>
        </p:nvSpPr>
        <p:spPr bwMode="auto">
          <a:xfrm>
            <a:off x="2683573" y="5349145"/>
            <a:ext cx="4126835" cy="44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fr-FR" sz="2268">
                <a:solidFill>
                  <a:schemeClr val="tx2"/>
                </a:solidFill>
                <a:latin typeface="Calibri" panose="020F0502020204030204" pitchFamily="34" charset="0"/>
              </a:rPr>
              <a:t>St Denis d’Oléron le 27 août 2016</a:t>
            </a:r>
            <a:endParaRPr lang="fr-FR" altLang="fr-FR" sz="2268">
              <a:solidFill>
                <a:schemeClr val="tx2"/>
              </a:solidFill>
              <a:latin typeface="Calibri" panose="020F0502020204030204" pitchFamily="34" charset="0"/>
            </a:endParaRPr>
          </a:p>
        </p:txBody>
      </p:sp>
    </p:spTree>
    <p:extLst>
      <p:ext uri="{BB962C8B-B14F-4D97-AF65-F5344CB8AC3E}">
        <p14:creationId xmlns:p14="http://schemas.microsoft.com/office/powerpoint/2010/main" val="508620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050028" y="5077637"/>
            <a:ext cx="7776210" cy="1080029"/>
          </a:xfrm>
        </p:spPr>
        <p:txBody>
          <a:bodyPr/>
          <a:lstStyle/>
          <a:p>
            <a:pPr eaLnBrk="1" hangingPunct="1"/>
            <a:r>
              <a:rPr lang="en-US" altLang="fr-FR" sz="2268"/>
              <a:t>BORÉALE sur la Gironde à l’aube </a:t>
            </a:r>
            <a:br>
              <a:rPr lang="en-US" altLang="fr-FR" sz="2268"/>
            </a:br>
            <a:r>
              <a:rPr lang="en-US" altLang="fr-FR" sz="2268"/>
              <a:t>du 1er septembre</a:t>
            </a:r>
            <a:endParaRPr lang="fr-FR" altLang="fr-FR" sz="2268"/>
          </a:p>
        </p:txBody>
      </p:sp>
      <p:pic>
        <p:nvPicPr>
          <p:cNvPr id="8195" name="Picture 4" descr="P105006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2045" y="723019"/>
            <a:ext cx="6396173" cy="426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357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0" t="-57000" r="-13000" b="-63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67643" y="143743"/>
            <a:ext cx="8747640" cy="1081800"/>
          </a:xfrm>
        </p:spPr>
        <p:txBody>
          <a:bodyPr/>
          <a:lstStyle/>
          <a:p>
            <a:r>
              <a:rPr lang="fr-FR" sz="3600" dirty="0" smtClean="0"/>
              <a:t>Rapport Moral</a:t>
            </a:r>
            <a:br>
              <a:rPr lang="fr-FR" sz="3600" dirty="0" smtClean="0"/>
            </a:br>
            <a:r>
              <a:rPr lang="fr-FR" sz="3600" dirty="0" smtClean="0"/>
              <a:t>Gilles Bellenguez</a:t>
            </a:r>
            <a:endParaRPr lang="fr-FR" sz="3600" dirty="0"/>
          </a:p>
        </p:txBody>
      </p:sp>
      <p:sp>
        <p:nvSpPr>
          <p:cNvPr id="3" name="Espace réservé du contenu 2"/>
          <p:cNvSpPr>
            <a:spLocks noGrp="1"/>
          </p:cNvSpPr>
          <p:nvPr>
            <p:ph idx="1"/>
          </p:nvPr>
        </p:nvSpPr>
        <p:spPr>
          <a:xfrm>
            <a:off x="0" y="1295871"/>
            <a:ext cx="9612658" cy="5832648"/>
          </a:xfrm>
        </p:spPr>
        <p:txBody>
          <a:bodyPr/>
          <a:lstStyle/>
          <a:p>
            <a:pPr marL="108000" indent="0">
              <a:buNone/>
            </a:pPr>
            <a:r>
              <a:rPr lang="fr-FR" sz="1400" b="1" dirty="0">
                <a:solidFill>
                  <a:schemeClr val="tx1"/>
                </a:solidFill>
              </a:rPr>
              <a:t>Le conseil portuaire </a:t>
            </a:r>
            <a:r>
              <a:rPr lang="fr-FR" sz="1400" b="1" dirty="0" smtClean="0">
                <a:solidFill>
                  <a:schemeClr val="tx1"/>
                </a:solidFill>
              </a:rPr>
              <a:t>et Capitainerie : </a:t>
            </a:r>
          </a:p>
          <a:p>
            <a:r>
              <a:rPr lang="fr-FR" sz="1400" b="1" dirty="0"/>
              <a:t>L</a:t>
            </a:r>
            <a:r>
              <a:rPr lang="fr-FR" sz="1400" b="1" dirty="0">
                <a:solidFill>
                  <a:schemeClr val="tx1"/>
                </a:solidFill>
              </a:rPr>
              <a:t>es pontons G H I et J dont la flottabilité était très médiocre, viennent d’être remplacés</a:t>
            </a:r>
            <a:endParaRPr lang="fr-FR" sz="1400" b="1" dirty="0"/>
          </a:p>
          <a:p>
            <a:r>
              <a:rPr lang="fr-FR" sz="1400" b="1" dirty="0" smtClean="0"/>
              <a:t>Nous avons interpellé la CPM sur le prix des ordures ménagères, qui étudie avec Arc sud Bretagne pour une révision à la baisse du montant</a:t>
            </a:r>
            <a:endParaRPr lang="fr-FR" sz="1400" b="1" dirty="0"/>
          </a:p>
          <a:p>
            <a:r>
              <a:rPr lang="fr-FR" sz="1400" b="1" dirty="0"/>
              <a:t>L’eau chaude est enfin une réalité aux douches du vieux port</a:t>
            </a:r>
          </a:p>
          <a:p>
            <a:r>
              <a:rPr lang="fr-FR" sz="1400" b="1" dirty="0"/>
              <a:t>Les travaux de la deuxième écluse,  le financement serait bouclé. Ce financement complémentaire sera assuré par la CPM sous forme de financement annuel, afin de rester en dialogue permanent avec l’IAV qui s’engage en contre partie à assurer d'écluser même en marées hautes,</a:t>
            </a:r>
          </a:p>
          <a:p>
            <a:r>
              <a:rPr lang="fr-FR" sz="1400" b="1" dirty="0"/>
              <a:t>Une étude est en cours pour la réhabilitation des quais de la place de la voûte  à la Couronne</a:t>
            </a:r>
          </a:p>
          <a:p>
            <a:r>
              <a:rPr lang="fr-FR" sz="1400" b="1" dirty="0"/>
              <a:t>Ainsi que la construction d’une capitainerie dans le nouveau port </a:t>
            </a:r>
            <a:endParaRPr lang="fr-FR" sz="1400" b="1" dirty="0" smtClean="0"/>
          </a:p>
          <a:p>
            <a:r>
              <a:rPr lang="fr-FR" sz="1400" b="1" dirty="0" smtClean="0"/>
              <a:t>Campagne de récupération des matériels feux de détresse et autres</a:t>
            </a:r>
            <a:endParaRPr lang="fr-FR" sz="1400" b="1" dirty="0"/>
          </a:p>
          <a:p>
            <a:pPr marL="108000" indent="0">
              <a:buNone/>
            </a:pPr>
            <a:r>
              <a:rPr lang="fr-FR" sz="1400" b="1" dirty="0" smtClean="0">
                <a:solidFill>
                  <a:schemeClr val="tx1"/>
                </a:solidFill>
              </a:rPr>
              <a:t>Évolution des éclusages en collaboration avec l’IAV : </a:t>
            </a:r>
            <a:endParaRPr lang="fr-FR" sz="600" b="1" dirty="0"/>
          </a:p>
          <a:p>
            <a:r>
              <a:rPr lang="fr-FR" sz="1400" b="1" dirty="0" smtClean="0">
                <a:solidFill>
                  <a:schemeClr val="tx1"/>
                </a:solidFill>
              </a:rPr>
              <a:t>La sécheresse </a:t>
            </a:r>
            <a:r>
              <a:rPr lang="fr-FR" sz="1400" b="1" dirty="0">
                <a:solidFill>
                  <a:schemeClr val="tx1"/>
                </a:solidFill>
              </a:rPr>
              <a:t>semble </a:t>
            </a:r>
            <a:r>
              <a:rPr lang="fr-FR" sz="1400" b="1" dirty="0" smtClean="0">
                <a:solidFill>
                  <a:schemeClr val="tx1"/>
                </a:solidFill>
              </a:rPr>
              <a:t>perdurée</a:t>
            </a:r>
            <a:endParaRPr lang="fr-FR" sz="1400" b="1" dirty="0"/>
          </a:p>
          <a:p>
            <a:pPr marL="108000" indent="0">
              <a:buNone/>
            </a:pPr>
            <a:r>
              <a:rPr lang="fr-FR" sz="1400" b="1" dirty="0" smtClean="0">
                <a:solidFill>
                  <a:schemeClr val="tx1"/>
                </a:solidFill>
              </a:rPr>
              <a:t>L’AUP Soutien à la SNSM  (Chacun de nous peu être donateur)</a:t>
            </a:r>
          </a:p>
          <a:p>
            <a:endParaRPr lang="fr-FR" sz="1400" dirty="0">
              <a:solidFill>
                <a:schemeClr val="tx1"/>
              </a:solidFill>
            </a:endParaRPr>
          </a:p>
        </p:txBody>
      </p:sp>
    </p:spTree>
    <p:extLst>
      <p:ext uri="{BB962C8B-B14F-4D97-AF65-F5344CB8AC3E}">
        <p14:creationId xmlns:p14="http://schemas.microsoft.com/office/powerpoint/2010/main" val="36147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3525" y="5145139"/>
            <a:ext cx="7776210" cy="1080029"/>
          </a:xfrm>
        </p:spPr>
        <p:txBody>
          <a:bodyPr/>
          <a:lstStyle/>
          <a:p>
            <a:pPr eaLnBrk="1" hangingPunct="1"/>
            <a:r>
              <a:rPr lang="en-US" altLang="fr-FR" sz="2268"/>
              <a:t>CHARDONNAY le 1er septembre 2016</a:t>
            </a:r>
            <a:endParaRPr lang="fr-FR" altLang="fr-FR" sz="2268"/>
          </a:p>
        </p:txBody>
      </p:sp>
      <p:pic>
        <p:nvPicPr>
          <p:cNvPr id="9219" name="Picture 4" descr="P10500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538" y="654017"/>
            <a:ext cx="6873186" cy="459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165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86532" y="5077637"/>
            <a:ext cx="7776210" cy="1080029"/>
          </a:xfrm>
        </p:spPr>
        <p:txBody>
          <a:bodyPr/>
          <a:lstStyle/>
          <a:p>
            <a:pPr eaLnBrk="1" hangingPunct="1"/>
            <a:r>
              <a:rPr lang="en-US" altLang="fr-FR" sz="2268"/>
              <a:t>Chassiron le 1er sept 2016 BORÉALE</a:t>
            </a:r>
            <a:r>
              <a:rPr lang="en-US" altLang="fr-FR" sz="3024"/>
              <a:t> </a:t>
            </a:r>
            <a:endParaRPr lang="fr-FR" altLang="fr-FR" sz="3024"/>
          </a:p>
        </p:txBody>
      </p:sp>
      <p:pic>
        <p:nvPicPr>
          <p:cNvPr id="10243" name="Picture 4" descr="IMGP80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538" y="790522"/>
            <a:ext cx="6940687" cy="462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135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050028" y="5008635"/>
            <a:ext cx="7776210" cy="1080029"/>
          </a:xfrm>
        </p:spPr>
        <p:txBody>
          <a:bodyPr/>
          <a:lstStyle/>
          <a:p>
            <a:pPr eaLnBrk="1" hangingPunct="1"/>
            <a:r>
              <a:rPr lang="en-US" altLang="fr-FR" sz="2268"/>
              <a:t>Pointe de Chassiron le 01/09 SUSANNA</a:t>
            </a:r>
            <a:endParaRPr lang="fr-FR" altLang="fr-FR" sz="2268"/>
          </a:p>
        </p:txBody>
      </p:sp>
      <p:pic>
        <p:nvPicPr>
          <p:cNvPr id="11267" name="Picture 4" descr="IMGP80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8039" y="586516"/>
            <a:ext cx="6907687" cy="459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4205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50028" y="5077637"/>
            <a:ext cx="7776210" cy="1080029"/>
          </a:xfrm>
        </p:spPr>
        <p:txBody>
          <a:bodyPr/>
          <a:lstStyle/>
          <a:p>
            <a:pPr eaLnBrk="1" hangingPunct="1"/>
            <a:r>
              <a:rPr lang="en-US" altLang="fr-FR" sz="2268"/>
              <a:t>L’AUP dans le Vieux Port de La Rochelle </a:t>
            </a:r>
            <a:br>
              <a:rPr lang="en-US" altLang="fr-FR" sz="2268"/>
            </a:br>
            <a:r>
              <a:rPr lang="en-US" altLang="fr-FR" sz="2268"/>
              <a:t>le 2 septembre 2016</a:t>
            </a:r>
            <a:endParaRPr lang="fr-FR" altLang="fr-FR" sz="2268"/>
          </a:p>
        </p:txBody>
      </p:sp>
      <p:pic>
        <p:nvPicPr>
          <p:cNvPr id="12291" name="Picture 5" descr="IMGP803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5541" y="723019"/>
            <a:ext cx="6804184" cy="451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147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186532" y="5212641"/>
            <a:ext cx="7776210" cy="1080029"/>
          </a:xfrm>
        </p:spPr>
        <p:txBody>
          <a:bodyPr/>
          <a:lstStyle/>
          <a:p>
            <a:pPr eaLnBrk="1" hangingPunct="1"/>
            <a:r>
              <a:rPr lang="en-US" altLang="fr-FR" sz="2268"/>
              <a:t>Ars en Ré le 4 septembre 2016</a:t>
            </a:r>
            <a:endParaRPr lang="fr-FR" altLang="fr-FR" sz="2268"/>
          </a:p>
        </p:txBody>
      </p:sp>
      <p:pic>
        <p:nvPicPr>
          <p:cNvPr id="13315" name="Picture 5" descr="IMG_20160904_1454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538" y="654017"/>
            <a:ext cx="7008189" cy="467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3342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82527" y="4873632"/>
            <a:ext cx="7776210" cy="1080029"/>
          </a:xfrm>
        </p:spPr>
        <p:txBody>
          <a:bodyPr/>
          <a:lstStyle/>
          <a:p>
            <a:pPr eaLnBrk="1" hangingPunct="1"/>
            <a:r>
              <a:rPr lang="en-US" altLang="fr-FR" sz="2268"/>
              <a:t>Ars en Ré le 4 septembre 2016</a:t>
            </a:r>
            <a:endParaRPr lang="fr-FR" altLang="fr-FR" sz="2268"/>
          </a:p>
        </p:txBody>
      </p:sp>
      <p:pic>
        <p:nvPicPr>
          <p:cNvPr id="14339" name="Picture 4" descr="thumb_VID_20160904_114341_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538" y="1198532"/>
            <a:ext cx="7008189" cy="395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177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17530" y="4941133"/>
            <a:ext cx="7776210" cy="1080029"/>
          </a:xfrm>
        </p:spPr>
        <p:txBody>
          <a:bodyPr/>
          <a:lstStyle/>
          <a:p>
            <a:pPr eaLnBrk="1" hangingPunct="1"/>
            <a:r>
              <a:rPr lang="en-US" altLang="fr-FR" sz="2268"/>
              <a:t>En haut du clocher de St Martin le 5 septembre 2016</a:t>
            </a:r>
            <a:endParaRPr lang="fr-FR" altLang="fr-FR" sz="2268"/>
          </a:p>
        </p:txBody>
      </p:sp>
      <p:pic>
        <p:nvPicPr>
          <p:cNvPr id="15363" name="Picture 4" descr="201608052 Croisiè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8549" y="858023"/>
            <a:ext cx="6190667" cy="428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122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13525" y="4873632"/>
            <a:ext cx="7776210" cy="1080029"/>
          </a:xfrm>
        </p:spPr>
        <p:txBody>
          <a:bodyPr/>
          <a:lstStyle/>
          <a:p>
            <a:pPr eaLnBrk="1" hangingPunct="1"/>
            <a:r>
              <a:rPr lang="en-US" altLang="fr-FR" sz="2268"/>
              <a:t>Les Sables d’Olonne le 6 septembre 2016</a:t>
            </a:r>
            <a:endParaRPr lang="fr-FR" altLang="fr-FR" sz="2268"/>
          </a:p>
        </p:txBody>
      </p:sp>
      <p:pic>
        <p:nvPicPr>
          <p:cNvPr id="16387" name="Picture 5" descr="Les Sab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543" y="654018"/>
            <a:ext cx="6600178" cy="438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614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46023" y="5212641"/>
            <a:ext cx="7776210" cy="1080029"/>
          </a:xfrm>
        </p:spPr>
        <p:txBody>
          <a:bodyPr/>
          <a:lstStyle/>
          <a:p>
            <a:pPr eaLnBrk="1" hangingPunct="1"/>
            <a:r>
              <a:rPr lang="en-US" altLang="fr-FR" sz="2268"/>
              <a:t>BORÉALE au départ de Port Joinville</a:t>
            </a:r>
            <a:br>
              <a:rPr lang="en-US" altLang="fr-FR" sz="2268"/>
            </a:br>
            <a:r>
              <a:rPr lang="en-US" altLang="fr-FR" sz="2268"/>
              <a:t> le 10 septembre 2016</a:t>
            </a:r>
            <a:endParaRPr lang="fr-FR" altLang="fr-FR" sz="2268"/>
          </a:p>
        </p:txBody>
      </p:sp>
      <p:pic>
        <p:nvPicPr>
          <p:cNvPr id="17411" name="Picture 4" descr="IMG_20160910_0928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2045" y="519014"/>
            <a:ext cx="6396173" cy="479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424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50028" y="5008635"/>
            <a:ext cx="7776210" cy="1080029"/>
          </a:xfrm>
        </p:spPr>
        <p:txBody>
          <a:bodyPr/>
          <a:lstStyle/>
          <a:p>
            <a:pPr eaLnBrk="1" hangingPunct="1"/>
            <a:r>
              <a:rPr lang="en-US" altLang="fr-FR" sz="2268"/>
              <a:t>Boréale en route vers Piriac le 10 septembre 2016</a:t>
            </a:r>
            <a:endParaRPr lang="fr-FR" altLang="fr-FR" sz="2268"/>
          </a:p>
        </p:txBody>
      </p:sp>
      <p:pic>
        <p:nvPicPr>
          <p:cNvPr id="18435" name="Picture 4" descr="201608060 Croisiè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538" y="723019"/>
            <a:ext cx="6940687" cy="46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810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tx1"/>
                </a:solidFill>
              </a:rPr>
              <a:t>Rapport D’activités 2016</a:t>
            </a:r>
            <a:br>
              <a:rPr lang="fr-FR" dirty="0" smtClean="0">
                <a:solidFill>
                  <a:schemeClr val="tx1"/>
                </a:solidFill>
              </a:rPr>
            </a:br>
            <a:r>
              <a:rPr lang="fr-FR" dirty="0" smtClean="0">
                <a:solidFill>
                  <a:schemeClr val="tx1"/>
                </a:solidFill>
              </a:rPr>
              <a:t>Gilles Bellenguez</a:t>
            </a:r>
            <a:endParaRPr lang="fr-FR" dirty="0">
              <a:solidFill>
                <a:schemeClr val="tx1"/>
              </a:solidFill>
            </a:endParaRPr>
          </a:p>
        </p:txBody>
      </p:sp>
      <p:sp>
        <p:nvSpPr>
          <p:cNvPr id="3" name="Espace réservé du contenu 2"/>
          <p:cNvSpPr>
            <a:spLocks noGrp="1"/>
          </p:cNvSpPr>
          <p:nvPr>
            <p:ph idx="1"/>
          </p:nvPr>
        </p:nvSpPr>
        <p:spPr>
          <a:xfrm>
            <a:off x="-1" y="1439888"/>
            <a:ext cx="9720263" cy="2376264"/>
          </a:xfrm>
        </p:spPr>
        <p:txBody>
          <a:bodyPr/>
          <a:lstStyle/>
          <a:p>
            <a:r>
              <a:rPr lang="fr-FR" sz="1600" dirty="0" smtClean="0">
                <a:solidFill>
                  <a:schemeClr val="tx1"/>
                </a:solidFill>
              </a:rPr>
              <a:t>_</a:t>
            </a:r>
            <a:r>
              <a:rPr lang="fr-FR" sz="1800" dirty="0" smtClean="0">
                <a:solidFill>
                  <a:schemeClr val="tx1"/>
                </a:solidFill>
              </a:rPr>
              <a:t>Forte progression du nombre d’adhérent </a:t>
            </a:r>
          </a:p>
          <a:p>
            <a:r>
              <a:rPr lang="fr-FR" sz="1800" dirty="0" smtClean="0">
                <a:solidFill>
                  <a:schemeClr val="tx1"/>
                </a:solidFill>
              </a:rPr>
              <a:t>_</a:t>
            </a:r>
            <a:r>
              <a:rPr lang="fr-FR" sz="1800" dirty="0" err="1" smtClean="0">
                <a:solidFill>
                  <a:schemeClr val="tx1"/>
                </a:solidFill>
              </a:rPr>
              <a:t>BBq</a:t>
            </a:r>
            <a:r>
              <a:rPr lang="fr-FR" sz="1800" dirty="0" smtClean="0">
                <a:solidFill>
                  <a:schemeClr val="tx1"/>
                </a:solidFill>
              </a:rPr>
              <a:t> Franco Britannique de juillet a été très apprécié et nous nous réjouissons des rapprochement des différents adhérents </a:t>
            </a:r>
          </a:p>
          <a:p>
            <a:r>
              <a:rPr lang="fr-FR" sz="1800" dirty="0">
                <a:solidFill>
                  <a:schemeClr val="tx1"/>
                </a:solidFill>
              </a:rPr>
              <a:t>_</a:t>
            </a:r>
            <a:r>
              <a:rPr lang="fr-FR" sz="1800" dirty="0" smtClean="0">
                <a:solidFill>
                  <a:schemeClr val="tx1"/>
                </a:solidFill>
              </a:rPr>
              <a:t>Rieux </a:t>
            </a:r>
            <a:r>
              <a:rPr lang="fr-FR" sz="1800" dirty="0">
                <a:solidFill>
                  <a:schemeClr val="tx1"/>
                </a:solidFill>
              </a:rPr>
              <a:t>le pique-nique en bateau ou en voiture a attiré du monde.</a:t>
            </a:r>
          </a:p>
          <a:p>
            <a:pPr algn="l"/>
            <a:r>
              <a:rPr lang="fr-FR" sz="1800" dirty="0" smtClean="0">
                <a:solidFill>
                  <a:schemeClr val="tx1"/>
                </a:solidFill>
              </a:rPr>
              <a:t>_Des sorties en flottille nombreuses ( Daniel Pasquier nous présentera cela en détail)</a:t>
            </a:r>
          </a:p>
          <a:p>
            <a:pPr algn="l"/>
            <a:r>
              <a:rPr lang="fr-FR" sz="1800" dirty="0" smtClean="0">
                <a:solidFill>
                  <a:schemeClr val="tx1"/>
                </a:solidFill>
              </a:rPr>
              <a:t>Des réunions avec l’IAV </a:t>
            </a:r>
          </a:p>
          <a:p>
            <a:pPr lvl="1" algn="l"/>
            <a:r>
              <a:rPr lang="fr-FR" sz="1600" dirty="0" smtClean="0">
                <a:solidFill>
                  <a:schemeClr val="tx1"/>
                </a:solidFill>
              </a:rPr>
              <a:t>Préparation de la charte Pour une Navigation durable sur le bassin: Baie de Vilaine / Vilaine Maritime (14 réunions)</a:t>
            </a:r>
          </a:p>
          <a:p>
            <a:pPr lvl="1" algn="l"/>
            <a:r>
              <a:rPr lang="fr-FR" sz="1600" dirty="0">
                <a:solidFill>
                  <a:schemeClr val="tx1"/>
                </a:solidFill>
              </a:rPr>
              <a:t>T</a:t>
            </a:r>
            <a:r>
              <a:rPr lang="fr-FR" sz="1600" dirty="0" smtClean="0">
                <a:solidFill>
                  <a:schemeClr val="tx1"/>
                </a:solidFill>
              </a:rPr>
              <a:t>ravaux sur les problèmes sècheresse et Chlorure; Avec conséquences Fermeture de l’écluse      ( 10 réunions)</a:t>
            </a:r>
          </a:p>
          <a:p>
            <a:pPr lvl="1" algn="l"/>
            <a:r>
              <a:rPr lang="fr-FR" sz="1600" dirty="0" smtClean="0">
                <a:solidFill>
                  <a:schemeClr val="tx1"/>
                </a:solidFill>
              </a:rPr>
              <a:t> 2 </a:t>
            </a:r>
            <a:r>
              <a:rPr lang="fr-FR" sz="1600" dirty="0" err="1" smtClean="0">
                <a:solidFill>
                  <a:schemeClr val="tx1"/>
                </a:solidFill>
              </a:rPr>
              <a:t>éme</a:t>
            </a:r>
            <a:r>
              <a:rPr lang="fr-FR" sz="1600" dirty="0" smtClean="0">
                <a:solidFill>
                  <a:schemeClr val="tx1"/>
                </a:solidFill>
              </a:rPr>
              <a:t> Écluse: Entre loi Notre et année électorale, =&gt; Évolution prévue de l’IAV , le projet stagne  </a:t>
            </a:r>
            <a:endParaRPr lang="fr-FR" sz="1600" dirty="0">
              <a:solidFill>
                <a:schemeClr val="tx1"/>
              </a:solidFill>
            </a:endParaRPr>
          </a:p>
        </p:txBody>
      </p:sp>
    </p:spTree>
    <p:extLst>
      <p:ext uri="{BB962C8B-B14F-4D97-AF65-F5344CB8AC3E}">
        <p14:creationId xmlns:p14="http://schemas.microsoft.com/office/powerpoint/2010/main" val="1888491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72026" y="259508"/>
            <a:ext cx="7776210" cy="531014"/>
          </a:xfrm>
        </p:spPr>
        <p:txBody>
          <a:bodyPr/>
          <a:lstStyle/>
          <a:p>
            <a:pPr eaLnBrk="1" hangingPunct="1"/>
            <a:r>
              <a:rPr lang="en-US" altLang="fr-FR" sz="3024"/>
              <a:t>Croisières 2017</a:t>
            </a:r>
            <a:endParaRPr lang="fr-FR" altLang="fr-FR" sz="3024"/>
          </a:p>
        </p:txBody>
      </p:sp>
      <p:sp>
        <p:nvSpPr>
          <p:cNvPr id="19459" name="Rectangle 3"/>
          <p:cNvSpPr>
            <a:spLocks noGrp="1" noChangeArrowheads="1"/>
          </p:cNvSpPr>
          <p:nvPr>
            <p:ph type="body" idx="1"/>
          </p:nvPr>
        </p:nvSpPr>
        <p:spPr>
          <a:xfrm>
            <a:off x="1371037" y="1512041"/>
            <a:ext cx="7776210" cy="4276616"/>
          </a:xfrm>
        </p:spPr>
        <p:txBody>
          <a:bodyPr/>
          <a:lstStyle/>
          <a:p>
            <a:pPr eaLnBrk="1" hangingPunct="1"/>
            <a:endParaRPr lang="en-US" altLang="fr-FR" sz="2268"/>
          </a:p>
          <a:p>
            <a:pPr eaLnBrk="1" hangingPunct="1"/>
            <a:endParaRPr lang="en-US" altLang="fr-FR" sz="2268"/>
          </a:p>
          <a:p>
            <a:pPr eaLnBrk="1" hangingPunct="1"/>
            <a:endParaRPr lang="en-US" altLang="fr-FR" sz="2268"/>
          </a:p>
          <a:p>
            <a:pPr eaLnBrk="1" hangingPunct="1">
              <a:buFontTx/>
              <a:buNone/>
            </a:pPr>
            <a:r>
              <a:rPr lang="en-US" altLang="fr-FR" sz="2268"/>
              <a:t>.</a:t>
            </a:r>
            <a:endParaRPr lang="fr-FR" altLang="fr-FR" sz="2268"/>
          </a:p>
        </p:txBody>
      </p:sp>
      <p:sp>
        <p:nvSpPr>
          <p:cNvPr id="7" name="ZoneTexte 2"/>
          <p:cNvSpPr txBox="1"/>
          <p:nvPr/>
        </p:nvSpPr>
        <p:spPr>
          <a:xfrm>
            <a:off x="12840347" y="2460066"/>
            <a:ext cx="1090530" cy="499514"/>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fr-FR" sz="1039"/>
              <a:t>il faut rentrer le 18 max</a:t>
            </a:r>
          </a:p>
        </p:txBody>
      </p:sp>
      <p:graphicFrame>
        <p:nvGraphicFramePr>
          <p:cNvPr id="11" name="Tableau 10"/>
          <p:cNvGraphicFramePr>
            <a:graphicFrameLocks noGrp="1"/>
          </p:cNvGraphicFramePr>
          <p:nvPr/>
        </p:nvGraphicFramePr>
        <p:xfrm>
          <a:off x="1525542" y="790521"/>
          <a:ext cx="6871685" cy="5172140"/>
        </p:xfrm>
        <a:graphic>
          <a:graphicData uri="http://schemas.openxmlformats.org/drawingml/2006/table">
            <a:tbl>
              <a:tblPr/>
              <a:tblGrid>
                <a:gridCol w="6871685">
                  <a:extLst>
                    <a:ext uri="{9D8B030D-6E8A-4147-A177-3AD203B41FA5}">
                      <a16:colId xmlns:a16="http://schemas.microsoft.com/office/drawing/2014/main" val="20000"/>
                    </a:ext>
                  </a:extLst>
                </a:gridCol>
              </a:tblGrid>
              <a:tr h="470194">
                <a:tc>
                  <a:txBody>
                    <a:bodyPr/>
                    <a:lstStyle/>
                    <a:p>
                      <a:pPr algn="l" fontAlgn="b"/>
                      <a:r>
                        <a:rPr lang="fr-FR" sz="1900" b="1" i="0" u="none" strike="noStrike" dirty="0" smtClean="0">
                          <a:solidFill>
                            <a:srgbClr val="000000"/>
                          </a:solidFill>
                          <a:latin typeface="Calibri"/>
                        </a:rPr>
                        <a:t>PROJET 2017</a:t>
                      </a:r>
                      <a:endParaRPr lang="fr-FR" sz="1900" b="1"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r h="470194">
                <a:tc>
                  <a:txBody>
                    <a:bodyPr/>
                    <a:lstStyle/>
                    <a:p>
                      <a:pPr algn="ctr" fontAlgn="b"/>
                      <a:r>
                        <a:rPr lang="fr-FR" sz="2300" b="0" i="0" u="none" strike="noStrike" dirty="0">
                          <a:solidFill>
                            <a:srgbClr val="000000"/>
                          </a:solidFill>
                          <a:latin typeface="Calibri"/>
                        </a:rPr>
                        <a:t>Royan ou Scilly  15 mai/10 juin</a:t>
                      </a:r>
                    </a:p>
                  </a:txBody>
                  <a:tcPr marL="0" marR="0" marT="0" marB="0" anchor="b">
                    <a:lnL>
                      <a:noFill/>
                    </a:lnL>
                    <a:lnR>
                      <a:noFill/>
                    </a:lnR>
                    <a:lnT>
                      <a:noFill/>
                    </a:lnT>
                    <a:lnB>
                      <a:noFill/>
                    </a:lnB>
                    <a:solidFill>
                      <a:srgbClr val="E46D0A"/>
                    </a:solidFill>
                  </a:tcPr>
                </a:tc>
                <a:extLst>
                  <a:ext uri="{0D108BD9-81ED-4DB2-BD59-A6C34878D82A}">
                    <a16:rowId xmlns:a16="http://schemas.microsoft.com/office/drawing/2014/main" val="10001"/>
                  </a:ext>
                </a:extLst>
              </a:tr>
              <a:tr h="470194">
                <a:tc>
                  <a:txBody>
                    <a:bodyPr/>
                    <a:lstStyle/>
                    <a:p>
                      <a:pPr algn="ctr" fontAlgn="b"/>
                      <a:r>
                        <a:rPr lang="fr-FR" sz="2300" b="0" i="0" u="none" strike="noStrike" dirty="0">
                          <a:solidFill>
                            <a:srgbClr val="000000"/>
                          </a:solidFill>
                          <a:latin typeface="Calibri"/>
                        </a:rPr>
                        <a:t>Irlande </a:t>
                      </a:r>
                      <a:r>
                        <a:rPr lang="fr-FR" sz="2300" b="0" i="0" u="none" strike="noStrike" dirty="0" smtClean="0">
                          <a:solidFill>
                            <a:srgbClr val="000000"/>
                          </a:solidFill>
                          <a:latin typeface="Calibri"/>
                        </a:rPr>
                        <a:t>19 mai/15 </a:t>
                      </a:r>
                      <a:r>
                        <a:rPr lang="fr-FR" sz="2300" b="0" i="0" u="none" strike="noStrike" dirty="0">
                          <a:solidFill>
                            <a:srgbClr val="000000"/>
                          </a:solidFill>
                          <a:latin typeface="Calibri"/>
                        </a:rPr>
                        <a:t>juin</a:t>
                      </a:r>
                    </a:p>
                  </a:txBody>
                  <a:tcPr marL="0" marR="0" marT="0" marB="0" anchor="b">
                    <a:lnL>
                      <a:noFill/>
                    </a:lnL>
                    <a:lnR>
                      <a:noFill/>
                    </a:lnR>
                    <a:lnT>
                      <a:noFill/>
                    </a:lnT>
                    <a:lnB>
                      <a:noFill/>
                    </a:lnB>
                    <a:solidFill>
                      <a:srgbClr val="00B050"/>
                    </a:solidFill>
                  </a:tcPr>
                </a:tc>
                <a:extLst>
                  <a:ext uri="{0D108BD9-81ED-4DB2-BD59-A6C34878D82A}">
                    <a16:rowId xmlns:a16="http://schemas.microsoft.com/office/drawing/2014/main" val="10002"/>
                  </a:ext>
                </a:extLst>
              </a:tr>
              <a:tr h="470194">
                <a:tc>
                  <a:txBody>
                    <a:bodyPr/>
                    <a:lstStyle/>
                    <a:p>
                      <a:pPr algn="ctr" fontAlgn="b"/>
                      <a:r>
                        <a:rPr lang="fr-FR" sz="2300" b="0" i="0" u="none" strike="noStrike" dirty="0">
                          <a:solidFill>
                            <a:srgbClr val="000000"/>
                          </a:solidFill>
                          <a:latin typeface="Calibri"/>
                        </a:rPr>
                        <a:t>Angleterre /Espagne 29 mai/24 juin</a:t>
                      </a:r>
                    </a:p>
                  </a:txBody>
                  <a:tcPr marL="0" marR="0" marT="0" marB="0" anchor="b">
                    <a:lnL>
                      <a:noFill/>
                    </a:lnL>
                    <a:lnR>
                      <a:noFill/>
                    </a:lnR>
                    <a:lnT>
                      <a:noFill/>
                    </a:lnT>
                    <a:lnB>
                      <a:noFill/>
                    </a:lnB>
                    <a:solidFill>
                      <a:srgbClr val="8DB4E3"/>
                    </a:solidFill>
                  </a:tcPr>
                </a:tc>
                <a:extLst>
                  <a:ext uri="{0D108BD9-81ED-4DB2-BD59-A6C34878D82A}">
                    <a16:rowId xmlns:a16="http://schemas.microsoft.com/office/drawing/2014/main" val="10003"/>
                  </a:ext>
                </a:extLst>
              </a:tr>
              <a:tr h="470194">
                <a:tc>
                  <a:txBody>
                    <a:bodyPr/>
                    <a:lstStyle/>
                    <a:p>
                      <a:pPr algn="ctr" fontAlgn="b"/>
                      <a:r>
                        <a:rPr lang="fr-FR" sz="2300" b="0" i="0" u="none" strike="noStrike" dirty="0">
                          <a:solidFill>
                            <a:srgbClr val="000000"/>
                          </a:solidFill>
                          <a:latin typeface="Calibri"/>
                        </a:rPr>
                        <a:t>Le Blavet (Lorient) 01 juin/ 05 juin</a:t>
                      </a: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470194">
                <a:tc>
                  <a:txBody>
                    <a:bodyPr/>
                    <a:lstStyle/>
                    <a:p>
                      <a:pPr algn="ctr" fontAlgn="b"/>
                      <a:r>
                        <a:rPr lang="fr-FR" sz="2300" b="0" i="0" u="none" strike="noStrike" dirty="0">
                          <a:solidFill>
                            <a:srgbClr val="000000"/>
                          </a:solidFill>
                          <a:latin typeface="Calibri"/>
                        </a:rPr>
                        <a:t>L'Odet (Ste Marine) 14 juin/24 juin</a:t>
                      </a:r>
                    </a:p>
                  </a:txBody>
                  <a:tcPr marL="0" marR="0" marT="0" marB="0" anchor="b">
                    <a:lnL>
                      <a:noFill/>
                    </a:lnL>
                    <a:lnR>
                      <a:noFill/>
                    </a:lnR>
                    <a:lnT>
                      <a:noFill/>
                    </a:lnT>
                    <a:lnB>
                      <a:noFill/>
                    </a:lnB>
                    <a:solidFill>
                      <a:srgbClr val="92D050"/>
                    </a:solidFill>
                  </a:tcPr>
                </a:tc>
                <a:extLst>
                  <a:ext uri="{0D108BD9-81ED-4DB2-BD59-A6C34878D82A}">
                    <a16:rowId xmlns:a16="http://schemas.microsoft.com/office/drawing/2014/main" val="10005"/>
                  </a:ext>
                </a:extLst>
              </a:tr>
              <a:tr h="470194">
                <a:tc>
                  <a:txBody>
                    <a:bodyPr/>
                    <a:lstStyle/>
                    <a:p>
                      <a:pPr algn="ctr" fontAlgn="b"/>
                      <a:r>
                        <a:rPr lang="fr-FR" sz="2300" b="0" i="0" u="none" strike="noStrike" dirty="0">
                          <a:solidFill>
                            <a:srgbClr val="000000"/>
                          </a:solidFill>
                          <a:latin typeface="Calibri"/>
                        </a:rPr>
                        <a:t>St </a:t>
                      </a:r>
                      <a:r>
                        <a:rPr lang="fr-FR" sz="2300" b="0" i="0" u="none" strike="noStrike" dirty="0" err="1">
                          <a:solidFill>
                            <a:srgbClr val="000000"/>
                          </a:solidFill>
                          <a:latin typeface="Calibri"/>
                        </a:rPr>
                        <a:t>Goustan</a:t>
                      </a:r>
                      <a:r>
                        <a:rPr lang="fr-FR" sz="2300" b="0" i="0" u="none" strike="noStrike" dirty="0">
                          <a:solidFill>
                            <a:srgbClr val="000000"/>
                          </a:solidFill>
                          <a:latin typeface="Calibri"/>
                        </a:rPr>
                        <a:t> Auray 30 juin/5 juillet</a:t>
                      </a:r>
                    </a:p>
                  </a:txBody>
                  <a:tcPr marL="0" marR="0" marT="0" marB="0" anchor="b">
                    <a:lnL>
                      <a:noFill/>
                    </a:lnL>
                    <a:lnR>
                      <a:noFill/>
                    </a:lnR>
                    <a:lnT>
                      <a:noFill/>
                    </a:lnT>
                    <a:lnB>
                      <a:noFill/>
                    </a:lnB>
                    <a:solidFill>
                      <a:srgbClr val="8DB4E3"/>
                    </a:solidFill>
                  </a:tcPr>
                </a:tc>
                <a:extLst>
                  <a:ext uri="{0D108BD9-81ED-4DB2-BD59-A6C34878D82A}">
                    <a16:rowId xmlns:a16="http://schemas.microsoft.com/office/drawing/2014/main" val="10006"/>
                  </a:ext>
                </a:extLst>
              </a:tr>
              <a:tr h="470194">
                <a:tc>
                  <a:txBody>
                    <a:bodyPr/>
                    <a:lstStyle/>
                    <a:p>
                      <a:pPr algn="ctr" fontAlgn="b"/>
                      <a:r>
                        <a:rPr lang="fr-FR" sz="2300" b="0" i="0" u="none" strike="noStrike" dirty="0">
                          <a:solidFill>
                            <a:srgbClr val="000000"/>
                          </a:solidFill>
                          <a:latin typeface="Calibri"/>
                        </a:rPr>
                        <a:t>Le Palais (Belle Ile) 22août/25 août</a:t>
                      </a:r>
                    </a:p>
                  </a:txBody>
                  <a:tcPr marL="0" marR="0" marT="0" marB="0" anchor="b">
                    <a:lnL>
                      <a:noFill/>
                    </a:lnL>
                    <a:lnR>
                      <a:noFill/>
                    </a:lnR>
                    <a:lnT>
                      <a:noFill/>
                    </a:lnT>
                    <a:lnB>
                      <a:noFill/>
                    </a:lnB>
                    <a:solidFill>
                      <a:srgbClr val="0070C0"/>
                    </a:solidFill>
                  </a:tcPr>
                </a:tc>
                <a:extLst>
                  <a:ext uri="{0D108BD9-81ED-4DB2-BD59-A6C34878D82A}">
                    <a16:rowId xmlns:a16="http://schemas.microsoft.com/office/drawing/2014/main" val="10007"/>
                  </a:ext>
                </a:extLst>
              </a:tr>
              <a:tr h="470194">
                <a:tc>
                  <a:txBody>
                    <a:bodyPr/>
                    <a:lstStyle/>
                    <a:p>
                      <a:pPr algn="ctr" fontAlgn="b"/>
                      <a:r>
                        <a:rPr lang="fr-FR" sz="2300" b="0" i="0" u="none" strike="noStrike" dirty="0">
                          <a:solidFill>
                            <a:srgbClr val="000000"/>
                          </a:solidFill>
                          <a:latin typeface="Calibri"/>
                        </a:rPr>
                        <a:t>Angleterre ou Espagne 28 août/23 sept</a:t>
                      </a:r>
                    </a:p>
                  </a:txBody>
                  <a:tcPr marL="0" marR="0" marT="0" marB="0" anchor="b">
                    <a:lnL>
                      <a:noFill/>
                    </a:lnL>
                    <a:lnR>
                      <a:noFill/>
                    </a:lnR>
                    <a:lnT>
                      <a:noFill/>
                    </a:lnT>
                    <a:lnB>
                      <a:noFill/>
                    </a:lnB>
                    <a:solidFill>
                      <a:srgbClr val="FF0000"/>
                    </a:solidFill>
                  </a:tcPr>
                </a:tc>
                <a:extLst>
                  <a:ext uri="{0D108BD9-81ED-4DB2-BD59-A6C34878D82A}">
                    <a16:rowId xmlns:a16="http://schemas.microsoft.com/office/drawing/2014/main" val="10008"/>
                  </a:ext>
                </a:extLst>
              </a:tr>
              <a:tr h="470194">
                <a:tc>
                  <a:txBody>
                    <a:bodyPr/>
                    <a:lstStyle/>
                    <a:p>
                      <a:pPr algn="ctr" fontAlgn="b"/>
                      <a:r>
                        <a:rPr lang="fr-FR" sz="2300" b="0" i="0" u="none" strike="noStrike" dirty="0">
                          <a:solidFill>
                            <a:srgbClr val="000000"/>
                          </a:solidFill>
                          <a:latin typeface="Calibri"/>
                        </a:rPr>
                        <a:t>Royan ou Scilly 01 sept/ 27 sept</a:t>
                      </a:r>
                    </a:p>
                  </a:txBody>
                  <a:tcPr marL="0" marR="0" marT="0" marB="0" anchor="b">
                    <a:lnL>
                      <a:noFill/>
                    </a:lnL>
                    <a:lnR>
                      <a:noFill/>
                    </a:lnR>
                    <a:lnT>
                      <a:noFill/>
                    </a:lnT>
                    <a:lnB>
                      <a:noFill/>
                    </a:lnB>
                    <a:solidFill>
                      <a:srgbClr val="D99795"/>
                    </a:solidFill>
                  </a:tcPr>
                </a:tc>
                <a:extLst>
                  <a:ext uri="{0D108BD9-81ED-4DB2-BD59-A6C34878D82A}">
                    <a16:rowId xmlns:a16="http://schemas.microsoft.com/office/drawing/2014/main" val="10009"/>
                  </a:ext>
                </a:extLst>
              </a:tr>
              <a:tr h="470194">
                <a:tc>
                  <a:txBody>
                    <a:bodyPr/>
                    <a:lstStyle/>
                    <a:p>
                      <a:pPr algn="ctr" fontAlgn="b"/>
                      <a:r>
                        <a:rPr lang="fr-FR" sz="2300" b="0" i="0" u="none" strike="noStrike" dirty="0" err="1">
                          <a:solidFill>
                            <a:srgbClr val="000000"/>
                          </a:solidFill>
                          <a:latin typeface="Calibri"/>
                        </a:rPr>
                        <a:t>Riec</a:t>
                      </a:r>
                      <a:r>
                        <a:rPr lang="fr-FR" sz="2300" b="0" i="0" u="none" strike="noStrike" dirty="0">
                          <a:solidFill>
                            <a:srgbClr val="000000"/>
                          </a:solidFill>
                          <a:latin typeface="Calibri"/>
                        </a:rPr>
                        <a:t> sur Belon 11 sept/ 19 sept</a:t>
                      </a:r>
                    </a:p>
                  </a:txBody>
                  <a:tcPr marL="0" marR="0" marT="0" marB="0" anchor="b">
                    <a:lnL>
                      <a:noFill/>
                    </a:lnL>
                    <a:lnR>
                      <a:noFill/>
                    </a:lnR>
                    <a:lnT>
                      <a:noFill/>
                    </a:lnT>
                    <a:lnB>
                      <a:noFill/>
                    </a:lnB>
                    <a:solidFill>
                      <a:srgbClr val="FFFF0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29183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oneTexte 4"/>
          <p:cNvSpPr txBox="1">
            <a:spLocks noChangeArrowheads="1"/>
          </p:cNvSpPr>
          <p:nvPr/>
        </p:nvSpPr>
        <p:spPr bwMode="auto">
          <a:xfrm>
            <a:off x="1662045" y="315009"/>
            <a:ext cx="6192167"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701"/>
              <a:t>TABLEAU DES INSCRITS EN DATE DU 12 AVRIL 2017</a:t>
            </a:r>
          </a:p>
        </p:txBody>
      </p:sp>
      <p:graphicFrame>
        <p:nvGraphicFramePr>
          <p:cNvPr id="5" name="Tableau 4"/>
          <p:cNvGraphicFramePr>
            <a:graphicFrameLocks noGrp="1"/>
          </p:cNvGraphicFramePr>
          <p:nvPr/>
        </p:nvGraphicFramePr>
        <p:xfrm>
          <a:off x="846023" y="672018"/>
          <a:ext cx="7824210" cy="5814137"/>
        </p:xfrm>
        <a:graphic>
          <a:graphicData uri="http://schemas.openxmlformats.org/drawingml/2006/table">
            <a:tbl>
              <a:tblPr/>
              <a:tblGrid>
                <a:gridCol w="931874">
                  <a:extLst>
                    <a:ext uri="{9D8B030D-6E8A-4147-A177-3AD203B41FA5}">
                      <a16:colId xmlns:a16="http://schemas.microsoft.com/office/drawing/2014/main" val="20000"/>
                    </a:ext>
                  </a:extLst>
                </a:gridCol>
                <a:gridCol w="931874">
                  <a:extLst>
                    <a:ext uri="{9D8B030D-6E8A-4147-A177-3AD203B41FA5}">
                      <a16:colId xmlns:a16="http://schemas.microsoft.com/office/drawing/2014/main" val="20001"/>
                    </a:ext>
                  </a:extLst>
                </a:gridCol>
                <a:gridCol w="808794">
                  <a:extLst>
                    <a:ext uri="{9D8B030D-6E8A-4147-A177-3AD203B41FA5}">
                      <a16:colId xmlns:a16="http://schemas.microsoft.com/office/drawing/2014/main" val="20002"/>
                    </a:ext>
                  </a:extLst>
                </a:gridCol>
                <a:gridCol w="808794">
                  <a:extLst>
                    <a:ext uri="{9D8B030D-6E8A-4147-A177-3AD203B41FA5}">
                      <a16:colId xmlns:a16="http://schemas.microsoft.com/office/drawing/2014/main" val="20003"/>
                    </a:ext>
                  </a:extLst>
                </a:gridCol>
                <a:gridCol w="949454">
                  <a:extLst>
                    <a:ext uri="{9D8B030D-6E8A-4147-A177-3AD203B41FA5}">
                      <a16:colId xmlns:a16="http://schemas.microsoft.com/office/drawing/2014/main" val="20004"/>
                    </a:ext>
                  </a:extLst>
                </a:gridCol>
                <a:gridCol w="949454">
                  <a:extLst>
                    <a:ext uri="{9D8B030D-6E8A-4147-A177-3AD203B41FA5}">
                      <a16:colId xmlns:a16="http://schemas.microsoft.com/office/drawing/2014/main" val="20005"/>
                    </a:ext>
                  </a:extLst>
                </a:gridCol>
                <a:gridCol w="808794">
                  <a:extLst>
                    <a:ext uri="{9D8B030D-6E8A-4147-A177-3AD203B41FA5}">
                      <a16:colId xmlns:a16="http://schemas.microsoft.com/office/drawing/2014/main" val="20006"/>
                    </a:ext>
                  </a:extLst>
                </a:gridCol>
                <a:gridCol w="817586">
                  <a:extLst>
                    <a:ext uri="{9D8B030D-6E8A-4147-A177-3AD203B41FA5}">
                      <a16:colId xmlns:a16="http://schemas.microsoft.com/office/drawing/2014/main" val="20007"/>
                    </a:ext>
                  </a:extLst>
                </a:gridCol>
                <a:gridCol w="817586">
                  <a:extLst>
                    <a:ext uri="{9D8B030D-6E8A-4147-A177-3AD203B41FA5}">
                      <a16:colId xmlns:a16="http://schemas.microsoft.com/office/drawing/2014/main" val="20008"/>
                    </a:ext>
                  </a:extLst>
                </a:gridCol>
              </a:tblGrid>
              <a:tr h="172805">
                <a:tc>
                  <a:txBody>
                    <a:bodyPr/>
                    <a:lstStyle/>
                    <a:p>
                      <a:r>
                        <a:rPr lang="fr-FR" sz="600" b="1">
                          <a:solidFill>
                            <a:srgbClr val="000000"/>
                          </a:solidFill>
                          <a:latin typeface="Calibri"/>
                        </a:rPr>
                        <a:t/>
                      </a:r>
                      <a:br>
                        <a:rPr lang="fr-FR" sz="600" b="1">
                          <a:solidFill>
                            <a:srgbClr val="000000"/>
                          </a:solidFill>
                          <a:latin typeface="Calibri"/>
                        </a:rPr>
                      </a:br>
                      <a:r>
                        <a:rPr lang="fr-FR" sz="600" b="1">
                          <a:solidFill>
                            <a:srgbClr val="000000"/>
                          </a:solidFill>
                          <a:latin typeface="Calibri"/>
                        </a:rPr>
                        <a:t> Au Grè du Vent Pâques</a:t>
                      </a:r>
                      <a:endParaRPr lang="fr-FR" sz="600"/>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b="1">
                          <a:solidFill>
                            <a:srgbClr val="000000"/>
                          </a:solidFill>
                          <a:latin typeface="Calibri"/>
                        </a:rPr>
                        <a:t>Royan</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b="1">
                          <a:solidFill>
                            <a:srgbClr val="000000"/>
                          </a:solidFill>
                          <a:latin typeface="Calibri"/>
                        </a:rPr>
                        <a:t>Scilly</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b="1">
                          <a:solidFill>
                            <a:srgbClr val="000000"/>
                          </a:solidFill>
                          <a:latin typeface="Calibri"/>
                        </a:rPr>
                        <a:t>Irlande</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b="1">
                          <a:solidFill>
                            <a:srgbClr val="000000"/>
                          </a:solidFill>
                          <a:latin typeface="Calibri"/>
                        </a:rPr>
                        <a:t>Angleterre</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b="1">
                          <a:solidFill>
                            <a:srgbClr val="000000"/>
                          </a:solidFill>
                          <a:latin typeface="Calibri"/>
                        </a:rPr>
                        <a:t> Espagne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b="1">
                          <a:solidFill>
                            <a:srgbClr val="000000"/>
                          </a:solidFill>
                          <a:latin typeface="Calibri"/>
                        </a:rPr>
                        <a:t>Le Blavet (Lorient)</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b="1">
                          <a:solidFill>
                            <a:srgbClr val="000000"/>
                          </a:solidFill>
                          <a:latin typeface="Calibri"/>
                        </a:rPr>
                        <a:t>   L'Odet   (Ste Marine)</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7DEE8"/>
                    </a:solidFill>
                  </a:tcPr>
                </a:tc>
                <a:tc>
                  <a:txBody>
                    <a:bodyPr/>
                    <a:lstStyle/>
                    <a:p>
                      <a:endParaRPr lang="fr-FR" sz="600"/>
                    </a:p>
                  </a:txBody>
                  <a:tcPr marL="26665" marR="26665" marT="13333" marB="13333">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0000"/>
                  </a:ext>
                </a:extLst>
              </a:tr>
              <a:tr h="172805">
                <a:tc>
                  <a:txBody>
                    <a:bodyPr/>
                    <a:lstStyle/>
                    <a:p>
                      <a:r>
                        <a:rPr lang="fr-FR" sz="600"/>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a:t>14/04/17   18/04/17</a:t>
                      </a:r>
                    </a:p>
                    <a:p>
                      <a:r>
                        <a:rPr lang="fr-FR" sz="600"/>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a:solidFill>
                            <a:srgbClr val="000000"/>
                          </a:solidFill>
                          <a:latin typeface="Calibri"/>
                        </a:rPr>
                        <a:t>15/05/17 10/06/17</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a:solidFill>
                            <a:srgbClr val="000000"/>
                          </a:solidFill>
                          <a:latin typeface="Calibri"/>
                        </a:rPr>
                        <a:t>15/05/17 10/06/17</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a:solidFill>
                            <a:srgbClr val="000000"/>
                          </a:solidFill>
                          <a:latin typeface="Calibri"/>
                        </a:rPr>
                        <a:t>15/05/17 10/06/17</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a:solidFill>
                            <a:srgbClr val="000000"/>
                          </a:solidFill>
                          <a:latin typeface="Calibri"/>
                        </a:rPr>
                        <a:t>29/05/17 24/06/17</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a:solidFill>
                            <a:srgbClr val="000000"/>
                          </a:solidFill>
                          <a:latin typeface="Calibri"/>
                        </a:rPr>
                        <a:t>29/05/17 24/06/17</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a:solidFill>
                            <a:srgbClr val="000000"/>
                          </a:solidFill>
                          <a:latin typeface="Calibri"/>
                        </a:rPr>
                        <a:t>01/06/17 05/06/17</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a:solidFill>
                            <a:srgbClr val="000000"/>
                          </a:solidFill>
                          <a:latin typeface="Calibri"/>
                        </a:rPr>
                        <a:t>14/06/17 24/06/17</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01"/>
                  </a:ext>
                </a:extLst>
              </a:tr>
              <a:tr h="86402">
                <a:tc rowSpan="2">
                  <a:txBody>
                    <a:bodyPr/>
                    <a:lstStyle/>
                    <a:p>
                      <a:r>
                        <a:rPr lang="fr-FR" sz="600"/>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rowSpan="2">
                  <a:txBody>
                    <a:bodyPr/>
                    <a:lstStyle/>
                    <a:p>
                      <a:r>
                        <a:rPr lang="fr-FR" sz="1300" dirty="0">
                          <a:solidFill>
                            <a:srgbClr val="000000"/>
                          </a:solidFill>
                          <a:latin typeface="Calibri"/>
                        </a:rPr>
                        <a:t> Charly </a:t>
                      </a:r>
                      <a:r>
                        <a:rPr lang="fr-FR" sz="1300" dirty="0" err="1">
                          <a:solidFill>
                            <a:srgbClr val="000000"/>
                          </a:solidFill>
                          <a:latin typeface="Calibri"/>
                        </a:rPr>
                        <a:t>Droop</a:t>
                      </a:r>
                      <a:r>
                        <a:rPr lang="fr-FR" sz="1300" dirty="0">
                          <a:solidFill>
                            <a:srgbClr val="000000"/>
                          </a:solidFill>
                          <a:latin typeface="Calibri"/>
                        </a:rPr>
                        <a:t> 3</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rowSpan="2">
                  <a:txBody>
                    <a:bodyPr/>
                    <a:lstStyle/>
                    <a:p>
                      <a:r>
                        <a:rPr lang="fr-FR" sz="1300" dirty="0">
                          <a:solidFill>
                            <a:srgbClr val="000000"/>
                          </a:solidFill>
                          <a:latin typeface="Calibri"/>
                        </a:rPr>
                        <a:t> </a:t>
                      </a:r>
                      <a:r>
                        <a:rPr lang="fr-FR" sz="1300" dirty="0"/>
                        <a:t>Tammie Norie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a:solidFill>
                            <a:srgbClr val="000000"/>
                          </a:solidFill>
                          <a:latin typeface="Calibri"/>
                        </a:rPr>
                        <a:t> Eos</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7DEE8"/>
                    </a:solidFill>
                  </a:tcPr>
                </a:tc>
                <a:tc>
                  <a:txBody>
                    <a:bodyPr/>
                    <a:lstStyle/>
                    <a:p>
                      <a:r>
                        <a:rPr lang="fr-FR" sz="600">
                          <a:solidFill>
                            <a:srgbClr val="000000"/>
                          </a:solidFill>
                          <a:latin typeface="Calibri"/>
                        </a:rPr>
                        <a:t> Charly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7DEE8"/>
                    </a:solidFill>
                  </a:tcPr>
                </a:tc>
                <a:tc rowSpan="2">
                  <a:txBody>
                    <a:bodyPr/>
                    <a:lstStyle/>
                    <a:p>
                      <a:r>
                        <a:rPr lang="fr-FR" sz="1300">
                          <a:solidFill>
                            <a:srgbClr val="000000"/>
                          </a:solidFill>
                          <a:latin typeface="Calibri"/>
                        </a:rPr>
                        <a:t> Chardonnay</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rowSpan="2">
                  <a:txBody>
                    <a:bodyPr/>
                    <a:lstStyle/>
                    <a:p>
                      <a:r>
                        <a:rPr lang="fr-FR" sz="1300">
                          <a:solidFill>
                            <a:srgbClr val="000000"/>
                          </a:solidFill>
                          <a:latin typeface="Calibri"/>
                        </a:rPr>
                        <a:t> Maloanne</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600">
                          <a:solidFill>
                            <a:srgbClr val="000000"/>
                          </a:solidFill>
                          <a:latin typeface="Calibri"/>
                        </a:rPr>
                        <a:t> Bemari</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7DEE8"/>
                    </a:solidFill>
                  </a:tcPr>
                </a:tc>
                <a:tc>
                  <a:txBody>
                    <a:bodyPr/>
                    <a:lstStyle/>
                    <a:p>
                      <a:r>
                        <a:rPr lang="fr-FR" sz="600">
                          <a:solidFill>
                            <a:srgbClr val="000000"/>
                          </a:solidFill>
                          <a:latin typeface="Calibri"/>
                        </a:rPr>
                        <a:t> Charly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7DEE8"/>
                    </a:solidFill>
                  </a:tcPr>
                </a:tc>
                <a:extLst>
                  <a:ext uri="{0D108BD9-81ED-4DB2-BD59-A6C34878D82A}">
                    <a16:rowId xmlns:a16="http://schemas.microsoft.com/office/drawing/2014/main" val="10002"/>
                  </a:ext>
                </a:extLst>
              </a:tr>
              <a:tr h="316809">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r>
                        <a:rPr lang="fr-FR" sz="1300" dirty="0"/>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Droop 3</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7DEE8"/>
                    </a:solidFill>
                  </a:tcPr>
                </a:tc>
                <a:tc vMerge="1">
                  <a:txBody>
                    <a:bodyPr/>
                    <a:lstStyle/>
                    <a:p>
                      <a:endParaRPr lang="fr-FR"/>
                    </a:p>
                  </a:txBody>
                  <a:tcPr/>
                </a:tc>
                <a:tc vMerge="1">
                  <a:txBody>
                    <a:bodyPr/>
                    <a:lstStyle/>
                    <a:p>
                      <a:endParaRPr lang="fr-FR"/>
                    </a:p>
                  </a:txBody>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Droop 3</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03"/>
                  </a:ext>
                </a:extLst>
              </a:tr>
              <a:tr h="201605">
                <a:tc>
                  <a:txBody>
                    <a:bodyPr/>
                    <a:lstStyle/>
                    <a:p>
                      <a:r>
                        <a:rPr lang="fr-FR" sz="600"/>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Maloanne</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r>
                        <a:rPr lang="fr-FR" sz="1300" dirty="0" err="1">
                          <a:solidFill>
                            <a:srgbClr val="000000"/>
                          </a:solidFill>
                          <a:latin typeface="Calibri"/>
                        </a:rPr>
                        <a:t>Ptizef</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r>
                        <a:rPr lang="fr-FR" sz="1300" dirty="0" err="1">
                          <a:solidFill>
                            <a:srgbClr val="000000"/>
                          </a:solidFill>
                          <a:latin typeface="Calibri"/>
                        </a:rPr>
                        <a:t>Boreale</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Rapaton</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Blacky 2</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04"/>
                  </a:ext>
                </a:extLst>
              </a:tr>
              <a:tr h="201605">
                <a:tc>
                  <a:txBody>
                    <a:bodyPr/>
                    <a:lstStyle/>
                    <a:p>
                      <a:r>
                        <a:rPr lang="fr-FR" sz="600">
                          <a:solidFill>
                            <a:srgbClr val="000000"/>
                          </a:solidFill>
                          <a:latin typeface="Calibri"/>
                        </a:rPr>
                        <a:t>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t>Ptizef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Bellatrix</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Susanna</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r>
                        <a:rPr lang="fr-FR" sz="1300"/>
                        <a:t>JUDIKAEL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Bemari</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05"/>
                  </a:ext>
                </a:extLst>
              </a:tr>
              <a:tr h="201605">
                <a:tc>
                  <a:txBody>
                    <a:bodyPr/>
                    <a:lstStyle/>
                    <a:p>
                      <a:r>
                        <a:rPr lang="fr-FR" sz="600"/>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Athanor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Carpediem</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06"/>
                  </a:ext>
                </a:extLst>
              </a:tr>
              <a:tr h="201605">
                <a:tc>
                  <a:txBody>
                    <a:bodyPr/>
                    <a:lstStyle/>
                    <a:p>
                      <a:r>
                        <a:rPr lang="fr-FR" sz="600">
                          <a:solidFill>
                            <a:srgbClr val="000000"/>
                          </a:solidFill>
                          <a:latin typeface="Calibri"/>
                        </a:rPr>
                        <a:t>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r>
                        <a:rPr lang="fr-FR" sz="1300"/>
                        <a:t>Barr Héol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07"/>
                  </a:ext>
                </a:extLst>
              </a:tr>
              <a:tr h="201605">
                <a:tc>
                  <a:txBody>
                    <a:bodyPr/>
                    <a:lstStyle/>
                    <a:p>
                      <a:r>
                        <a:rPr lang="fr-FR" sz="600">
                          <a:solidFill>
                            <a:srgbClr val="000000"/>
                          </a:solidFill>
                          <a:latin typeface="Calibri"/>
                        </a:rPr>
                        <a:t>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08"/>
                  </a:ext>
                </a:extLst>
              </a:tr>
              <a:tr h="201605">
                <a:tc>
                  <a:txBody>
                    <a:bodyPr/>
                    <a:lstStyle/>
                    <a:p>
                      <a:r>
                        <a:rPr lang="fr-FR" sz="600">
                          <a:solidFill>
                            <a:srgbClr val="000000"/>
                          </a:solidFill>
                          <a:latin typeface="Calibri"/>
                        </a:rPr>
                        <a:t>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09"/>
                  </a:ext>
                </a:extLst>
              </a:tr>
              <a:tr h="201605">
                <a:tc>
                  <a:txBody>
                    <a:bodyPr/>
                    <a:lstStyle/>
                    <a:p>
                      <a:r>
                        <a:rPr lang="fr-FR" sz="600">
                          <a:solidFill>
                            <a:srgbClr val="000000"/>
                          </a:solidFill>
                          <a:latin typeface="Calibri"/>
                        </a:rPr>
                        <a:t>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10"/>
                  </a:ext>
                </a:extLst>
              </a:tr>
              <a:tr h="201605">
                <a:tc>
                  <a:txBody>
                    <a:bodyPr/>
                    <a:lstStyle/>
                    <a:p>
                      <a:r>
                        <a:rPr lang="fr-FR" sz="600">
                          <a:solidFill>
                            <a:srgbClr val="000000"/>
                          </a:solidFill>
                          <a:latin typeface="Calibri"/>
                        </a:rPr>
                        <a:t>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11"/>
                  </a:ext>
                </a:extLst>
              </a:tr>
              <a:tr h="201605">
                <a:tc>
                  <a:txBody>
                    <a:bodyPr/>
                    <a:lstStyle/>
                    <a:p>
                      <a:r>
                        <a:rPr lang="fr-FR" sz="600">
                          <a:solidFill>
                            <a:srgbClr val="000000"/>
                          </a:solidFill>
                          <a:latin typeface="Calibri"/>
                        </a:rPr>
                        <a:t>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12"/>
                  </a:ext>
                </a:extLst>
              </a:tr>
              <a:tr h="201605">
                <a:tc>
                  <a:txBody>
                    <a:bodyPr/>
                    <a:lstStyle/>
                    <a:p>
                      <a:r>
                        <a:rPr lang="fr-FR" sz="600">
                          <a:solidFill>
                            <a:srgbClr val="000000"/>
                          </a:solidFill>
                          <a:latin typeface="Calibri"/>
                        </a:rPr>
                        <a:t>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13"/>
                  </a:ext>
                </a:extLst>
              </a:tr>
              <a:tr h="201605">
                <a:tc>
                  <a:txBody>
                    <a:bodyPr/>
                    <a:lstStyle/>
                    <a:p>
                      <a:r>
                        <a:rPr lang="fr-FR" sz="600">
                          <a:solidFill>
                            <a:srgbClr val="000000"/>
                          </a:solidFill>
                          <a:latin typeface="Calibri"/>
                        </a:rPr>
                        <a:t>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14"/>
                  </a:ext>
                </a:extLst>
              </a:tr>
              <a:tr h="201605">
                <a:tc>
                  <a:txBody>
                    <a:bodyPr/>
                    <a:lstStyle/>
                    <a:p>
                      <a:r>
                        <a:rPr lang="fr-FR" sz="600">
                          <a:solidFill>
                            <a:srgbClr val="000000"/>
                          </a:solidFill>
                          <a:latin typeface="Calibri"/>
                        </a:rPr>
                        <a:t>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15"/>
                  </a:ext>
                </a:extLst>
              </a:tr>
              <a:tr h="201605">
                <a:tc>
                  <a:txBody>
                    <a:bodyPr/>
                    <a:lstStyle/>
                    <a:p>
                      <a:r>
                        <a:rPr lang="fr-FR" sz="600">
                          <a:solidFill>
                            <a:srgbClr val="000000"/>
                          </a:solidFill>
                          <a:latin typeface="Calibri"/>
                        </a:rPr>
                        <a:t>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16"/>
                  </a:ext>
                </a:extLst>
              </a:tr>
              <a:tr h="201605">
                <a:tc>
                  <a:txBody>
                    <a:bodyPr/>
                    <a:lstStyle/>
                    <a:p>
                      <a:r>
                        <a:rPr lang="fr-FR" sz="600">
                          <a:solidFill>
                            <a:srgbClr val="000000"/>
                          </a:solidFill>
                          <a:latin typeface="Calibri"/>
                        </a:rPr>
                        <a:t>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b="1">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b="1">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b="1">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17"/>
                  </a:ext>
                </a:extLst>
              </a:tr>
              <a:tr h="201605">
                <a:tc>
                  <a:txBody>
                    <a:bodyPr/>
                    <a:lstStyle/>
                    <a:p>
                      <a:r>
                        <a:rPr lang="fr-FR" sz="600">
                          <a:solidFill>
                            <a:srgbClr val="000000"/>
                          </a:solidFill>
                          <a:latin typeface="Calibri"/>
                        </a:rPr>
                        <a:t>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18"/>
                  </a:ext>
                </a:extLst>
              </a:tr>
              <a:tr h="604816">
                <a:tc>
                  <a:txBody>
                    <a:bodyPr/>
                    <a:lstStyle/>
                    <a:p>
                      <a:r>
                        <a:rPr lang="fr-FR" sz="600" b="1">
                          <a:solidFill>
                            <a:srgbClr val="000000"/>
                          </a:solidFill>
                          <a:latin typeface="Calibri"/>
                        </a:rPr>
                        <a:t>St Goustan Auray </a:t>
                      </a:r>
                      <a:endParaRPr lang="fr-FR" sz="600"/>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b="1">
                          <a:solidFill>
                            <a:srgbClr val="000000"/>
                          </a:solidFill>
                          <a:latin typeface="Calibri"/>
                        </a:rPr>
                        <a:t>BBQ Franco Anglo</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b="1">
                          <a:solidFill>
                            <a:srgbClr val="000000"/>
                          </a:solidFill>
                          <a:latin typeface="Calibri"/>
                        </a:rPr>
                        <a:t>Le Palais Belle ile</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b="1">
                          <a:solidFill>
                            <a:srgbClr val="000000"/>
                          </a:solidFill>
                          <a:latin typeface="Calibri"/>
                        </a:rPr>
                        <a:t> Pic-nique  Rieux</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b="1">
                          <a:solidFill>
                            <a:srgbClr val="000000"/>
                          </a:solidFill>
                          <a:latin typeface="Calibri"/>
                        </a:rPr>
                        <a:t>Angleterre</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b="1">
                          <a:solidFill>
                            <a:srgbClr val="000000"/>
                          </a:solidFill>
                          <a:latin typeface="Calibri"/>
                        </a:rPr>
                        <a:t>Espagne</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b="1">
                          <a:solidFill>
                            <a:srgbClr val="000000"/>
                          </a:solidFill>
                          <a:latin typeface="Calibri"/>
                        </a:rPr>
                        <a:t>Royan</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b="1">
                          <a:solidFill>
                            <a:srgbClr val="000000"/>
                          </a:solidFill>
                          <a:latin typeface="Calibri"/>
                        </a:rPr>
                        <a:t>Scilly</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b="1" dirty="0" err="1">
                          <a:solidFill>
                            <a:srgbClr val="000000"/>
                          </a:solidFill>
                          <a:latin typeface="Calibri"/>
                        </a:rPr>
                        <a:t>Riec</a:t>
                      </a:r>
                      <a:r>
                        <a:rPr lang="fr-FR" sz="1300" b="1" dirty="0">
                          <a:solidFill>
                            <a:srgbClr val="000000"/>
                          </a:solidFill>
                          <a:latin typeface="Calibri"/>
                        </a:rPr>
                        <a:t> sur Belon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19"/>
                  </a:ext>
                </a:extLst>
              </a:tr>
              <a:tr h="403211">
                <a:tc>
                  <a:txBody>
                    <a:bodyPr/>
                    <a:lstStyle/>
                    <a:p>
                      <a:r>
                        <a:rPr lang="fr-FR" sz="600">
                          <a:solidFill>
                            <a:srgbClr val="000000"/>
                          </a:solidFill>
                          <a:latin typeface="Calibri"/>
                        </a:rPr>
                        <a:t>30/06/17 05/07/17</a:t>
                      </a:r>
                      <a:endParaRPr lang="fr-FR" sz="600"/>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r"/>
                      <a:r>
                        <a:rPr lang="fr-FR" sz="1300">
                          <a:solidFill>
                            <a:srgbClr val="000000"/>
                          </a:solidFill>
                          <a:latin typeface="Calibri"/>
                        </a:rPr>
                        <a:t>16/07/17</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21/08/17 25/08/17</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r"/>
                      <a:r>
                        <a:rPr lang="fr-FR" sz="1300">
                          <a:solidFill>
                            <a:srgbClr val="000000"/>
                          </a:solidFill>
                          <a:latin typeface="Calibri"/>
                        </a:rPr>
                        <a:t>26/08/17</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28/08/17 23/09/17</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28/08/17 23/09/17</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01/09/17 27/09/17</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01/09/17 27/09/17</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11/09/17 18/09/17</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20"/>
                  </a:ext>
                </a:extLst>
              </a:tr>
              <a:tr h="201605">
                <a:tc>
                  <a:txBody>
                    <a:bodyPr/>
                    <a:lstStyle/>
                    <a:p>
                      <a:r>
                        <a:rPr lang="fr-FR" sz="600">
                          <a:solidFill>
                            <a:srgbClr val="000000"/>
                          </a:solidFill>
                          <a:latin typeface="Calibri"/>
                        </a:rPr>
                        <a:t> Charly   </a:t>
                      </a:r>
                      <a:endParaRPr lang="fr-FR" sz="600"/>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7DEE8"/>
                    </a:solidFill>
                  </a:tcPr>
                </a:tc>
                <a:tc rowSpan="2">
                  <a:txBody>
                    <a:bodyPr/>
                    <a:lstStyle/>
                    <a:p>
                      <a:r>
                        <a:rPr lang="fr-FR" sz="1300">
                          <a:solidFill>
                            <a:srgbClr val="000000"/>
                          </a:solidFill>
                          <a:latin typeface="Calibri"/>
                        </a:rPr>
                        <a:t> Blacky 2</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rowSpan="2">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rowSpan="2">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Charly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7DEE8"/>
                    </a:solidFill>
                  </a:tcPr>
                </a:tc>
                <a:tc rowSpan="2">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rowSpan="2">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rowSpan="2">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rowSpan="2">
                  <a:txBody>
                    <a:bodyPr/>
                    <a:lstStyle/>
                    <a:p>
                      <a:r>
                        <a:rPr lang="fr-FR" sz="1300" b="1" dirty="0">
                          <a:solidFill>
                            <a:srgbClr val="000000"/>
                          </a:solidFill>
                          <a:latin typeface="Calibri"/>
                        </a:rPr>
                        <a:t> </a:t>
                      </a:r>
                      <a:r>
                        <a:rPr lang="fr-FR" sz="1300" dirty="0"/>
                        <a:t>JUDIKAEL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21"/>
                  </a:ext>
                </a:extLst>
              </a:tr>
              <a:tr h="201605">
                <a:tc>
                  <a:txBody>
                    <a:bodyPr/>
                    <a:lstStyle/>
                    <a:p>
                      <a:r>
                        <a:rPr lang="fr-FR" sz="600">
                          <a:solidFill>
                            <a:srgbClr val="000000"/>
                          </a:solidFill>
                          <a:latin typeface="Calibri"/>
                        </a:rPr>
                        <a:t> Droop 3</a:t>
                      </a:r>
                      <a:endParaRPr lang="fr-FR" sz="600"/>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7DEE8"/>
                    </a:solidFill>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r>
                        <a:rPr lang="fr-FR" sz="1300" dirty="0">
                          <a:solidFill>
                            <a:srgbClr val="000000"/>
                          </a:solidFill>
                          <a:latin typeface="Calibri"/>
                        </a:rPr>
                        <a:t> </a:t>
                      </a:r>
                      <a:r>
                        <a:rPr lang="fr-FR" sz="1300" dirty="0" err="1">
                          <a:solidFill>
                            <a:srgbClr val="000000"/>
                          </a:solidFill>
                          <a:latin typeface="Calibri"/>
                        </a:rPr>
                        <a:t>Droop</a:t>
                      </a:r>
                      <a:r>
                        <a:rPr lang="fr-FR" sz="1300" dirty="0">
                          <a:solidFill>
                            <a:srgbClr val="000000"/>
                          </a:solidFill>
                          <a:latin typeface="Calibri"/>
                        </a:rPr>
                        <a:t> 3</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7DEE8"/>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022"/>
                  </a:ext>
                </a:extLst>
              </a:tr>
              <a:tr h="201605">
                <a:tc>
                  <a:txBody>
                    <a:bodyPr/>
                    <a:lstStyle/>
                    <a:p>
                      <a:r>
                        <a:rPr lang="fr-FR" sz="600">
                          <a:solidFill>
                            <a:srgbClr val="000000"/>
                          </a:solidFill>
                          <a:latin typeface="Calibri"/>
                        </a:rPr>
                        <a:t> Bemari</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Bemari</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Bemari</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23"/>
                  </a:ext>
                </a:extLst>
              </a:tr>
              <a:tr h="403211">
                <a:tc>
                  <a:txBody>
                    <a:bodyPr/>
                    <a:lstStyle/>
                    <a:p>
                      <a:r>
                        <a:rPr lang="fr-FR" sz="600">
                          <a:solidFill>
                            <a:srgbClr val="000000"/>
                          </a:solidFill>
                          <a:latin typeface="Calibri"/>
                        </a:rPr>
                        <a:t> </a:t>
                      </a:r>
                      <a:endParaRPr lang="fr-FR" sz="6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Picsous</a:t>
                      </a:r>
                      <a:endParaRPr lang="fr-FR" sz="1300"/>
                    </a:p>
                    <a:p>
                      <a:r>
                        <a:rPr lang="fr-FR" sz="1300">
                          <a:solidFill>
                            <a:srgbClr val="000000"/>
                          </a:solidFill>
                          <a:latin typeface="Calibri"/>
                        </a:rPr>
                        <a:t>Boreale</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a:solidFill>
                            <a:srgbClr val="000000"/>
                          </a:solidFill>
                          <a:latin typeface="Calibri"/>
                        </a:rPr>
                        <a:t> </a:t>
                      </a:r>
                      <a:endParaRPr lang="fr-FR" sz="130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r>
                        <a:rPr lang="fr-FR" sz="1300" dirty="0">
                          <a:solidFill>
                            <a:srgbClr val="000000"/>
                          </a:solidFill>
                          <a:latin typeface="Calibri"/>
                        </a:rPr>
                        <a:t> </a:t>
                      </a:r>
                      <a:endParaRPr lang="fr-FR" sz="1300"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a16="http://schemas.microsoft.com/office/drawing/2014/main" val="10024"/>
                  </a:ext>
                </a:extLst>
              </a:tr>
            </a:tbl>
          </a:graphicData>
        </a:graphic>
      </p:graphicFrame>
    </p:spTree>
    <p:extLst>
      <p:ext uri="{BB962C8B-B14F-4D97-AF65-F5344CB8AC3E}">
        <p14:creationId xmlns:p14="http://schemas.microsoft.com/office/powerpoint/2010/main" val="3953997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oneTexte 1"/>
          <p:cNvSpPr txBox="1">
            <a:spLocks noChangeArrowheads="1"/>
          </p:cNvSpPr>
          <p:nvPr/>
        </p:nvSpPr>
        <p:spPr bwMode="auto">
          <a:xfrm>
            <a:off x="1117531" y="246006"/>
            <a:ext cx="7416200"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890" b="1"/>
              <a:t>LES SORTIES « COURTES »</a:t>
            </a:r>
          </a:p>
        </p:txBody>
      </p:sp>
      <p:sp>
        <p:nvSpPr>
          <p:cNvPr id="55299" name="ZoneTexte 9"/>
          <p:cNvSpPr txBox="1">
            <a:spLocks noChangeArrowheads="1"/>
          </p:cNvSpPr>
          <p:nvPr/>
        </p:nvSpPr>
        <p:spPr bwMode="auto">
          <a:xfrm>
            <a:off x="1321536" y="858023"/>
            <a:ext cx="7348698" cy="265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701" b="1"/>
              <a:t>Au gré du vent du 14 au 18 avril</a:t>
            </a:r>
            <a:endParaRPr lang="fr-FR" altLang="fr-FR" sz="1701"/>
          </a:p>
          <a:p>
            <a:pPr eaLnBrk="1" hangingPunct="1"/>
            <a:endParaRPr lang="fr-FR" altLang="fr-FR" sz="1323"/>
          </a:p>
          <a:p>
            <a:pPr eaLnBrk="1" hangingPunct="1"/>
            <a:r>
              <a:rPr lang="fr-FR" altLang="fr-FR" sz="1323"/>
              <a:t>Escales choisies à chaque briefing de la veille au soir à la majorité des voix des skippers qui décideront en fonction de leurs équipages et de la prévision météo...............</a:t>
            </a:r>
          </a:p>
          <a:p>
            <a:pPr eaLnBrk="1" hangingPunct="1"/>
            <a:r>
              <a:rPr lang="fr-FR" altLang="fr-FR" sz="1323"/>
              <a:t>Piriac, Hoëdic, port Haliguen, la Trinité, Ile aux Moines, Crouesty</a:t>
            </a:r>
          </a:p>
          <a:p>
            <a:pPr eaLnBrk="1" hangingPunct="1"/>
            <a:r>
              <a:rPr lang="fr-FR" altLang="fr-FR" sz="1323"/>
              <a:t> </a:t>
            </a:r>
          </a:p>
          <a:p>
            <a:pPr eaLnBrk="1" hangingPunct="1"/>
            <a:r>
              <a:rPr lang="fr-FR" altLang="fr-FR" sz="1323"/>
              <a:t>Eclusage de départ </a:t>
            </a:r>
            <a:r>
              <a:rPr lang="fr-FR" altLang="fr-FR" sz="1323" b="1"/>
              <a:t>le vendredi 14 avril </a:t>
            </a:r>
            <a:r>
              <a:rPr lang="fr-FR" altLang="fr-FR" sz="1323"/>
              <a:t>18 ou 19 heures, premier briefing 19 h 45 ponton offshore d'Aral.</a:t>
            </a:r>
          </a:p>
          <a:p>
            <a:pPr eaLnBrk="1" hangingPunct="1"/>
            <a:r>
              <a:rPr lang="fr-FR" altLang="fr-FR" sz="1323"/>
              <a:t>Départ du ponton le 15 avril 8/9 heures avec la descendante. Pour info, ouverture sas Piriac du 15/04 3h41-12h35 et 15h49-24h00</a:t>
            </a:r>
          </a:p>
          <a:p>
            <a:pPr eaLnBrk="1" hangingPunct="1"/>
            <a:r>
              <a:rPr lang="fr-FR" altLang="fr-FR" sz="1323" b="1"/>
              <a:t>Fin de croisière le mardi 18</a:t>
            </a:r>
          </a:p>
          <a:p>
            <a:pPr eaLnBrk="1" hangingPunct="1"/>
            <a:endParaRPr lang="fr-FR" altLang="fr-FR" sz="1701"/>
          </a:p>
        </p:txBody>
      </p:sp>
      <p:pic>
        <p:nvPicPr>
          <p:cNvPr id="55300" name="Picture 9" descr="Baie de Quiber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1074" y="3376592"/>
            <a:ext cx="4356118" cy="272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480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oneTexte 1"/>
          <p:cNvSpPr txBox="1">
            <a:spLocks noChangeArrowheads="1"/>
          </p:cNvSpPr>
          <p:nvPr/>
        </p:nvSpPr>
        <p:spPr bwMode="auto">
          <a:xfrm>
            <a:off x="1186532" y="925526"/>
            <a:ext cx="7212195" cy="279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323" b="1"/>
              <a:t>Départ d'Arzal le jeudi 1</a:t>
            </a:r>
            <a:r>
              <a:rPr lang="fr-FR" altLang="fr-FR" sz="1323" b="1" baseline="30000"/>
              <a:t>er</a:t>
            </a:r>
            <a:r>
              <a:rPr lang="fr-FR" altLang="fr-FR" sz="1323" b="1"/>
              <a:t> juin 2017.</a:t>
            </a:r>
            <a:endParaRPr lang="fr-FR" altLang="fr-FR" sz="1323"/>
          </a:p>
          <a:p>
            <a:pPr eaLnBrk="1" hangingPunct="1"/>
            <a:r>
              <a:rPr lang="fr-FR" altLang="fr-FR" sz="1323"/>
              <a:t>Un départ vers 10h30 de l'aval du barrage d'Arzal doit permettre d'atteindre Port Haliguen situé à environ 30 MN en fin d'après-midi. De Port Haliguen rejoindre Locmiquelic à environ 30 MN.</a:t>
            </a:r>
          </a:p>
          <a:p>
            <a:pPr eaLnBrk="1" hangingPunct="1"/>
            <a:r>
              <a:rPr lang="fr-FR" altLang="fr-FR" sz="1323"/>
              <a:t> </a:t>
            </a:r>
          </a:p>
          <a:p>
            <a:pPr eaLnBrk="1" hangingPunct="1"/>
            <a:r>
              <a:rPr lang="fr-FR" altLang="fr-FR" sz="1323"/>
              <a:t>Le samedi 3 juin, Il n'y aura pas difficulté pour remonter Le Blavet avec la marée en partant vers 10h00 ou 11h00 de Locmiquelic vers Hennemont et de redescendre dans l'après-midi vers Port-Louis. Le trajet depuis Locmiquelic à Hennebont est de l'ordre de 8 MN.</a:t>
            </a:r>
          </a:p>
          <a:p>
            <a:pPr eaLnBrk="1" hangingPunct="1"/>
            <a:r>
              <a:rPr lang="fr-FR" altLang="fr-FR" sz="1323"/>
              <a:t> </a:t>
            </a:r>
          </a:p>
          <a:p>
            <a:pPr eaLnBrk="1" hangingPunct="1"/>
            <a:r>
              <a:rPr lang="fr-FR" altLang="fr-FR" sz="1323"/>
              <a:t>Le tirant d'air des ponts est d'une vingtaine de mètres. Avec un TE de 1.90 m il n'y a pas de difficulté à aller jusqu’à Hennebont et d’y séjourner dans le chenal. </a:t>
            </a:r>
          </a:p>
          <a:p>
            <a:pPr eaLnBrk="1" hangingPunct="1"/>
            <a:r>
              <a:rPr lang="fr-FR" altLang="fr-FR" sz="1323"/>
              <a:t> </a:t>
            </a:r>
          </a:p>
          <a:p>
            <a:pPr eaLnBrk="1" hangingPunct="1"/>
            <a:endParaRPr lang="fr-FR" altLang="fr-FR" sz="1701"/>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565" y="3489094"/>
            <a:ext cx="4966634" cy="265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ZoneTexte 3"/>
          <p:cNvSpPr txBox="1">
            <a:spLocks noChangeArrowheads="1"/>
          </p:cNvSpPr>
          <p:nvPr/>
        </p:nvSpPr>
        <p:spPr bwMode="auto">
          <a:xfrm>
            <a:off x="1321537" y="178505"/>
            <a:ext cx="4899132"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701" b="1"/>
              <a:t>La remontée du Blavet </a:t>
            </a:r>
            <a:r>
              <a:rPr lang="fr-FR" altLang="fr-FR" sz="1512"/>
              <a:t>de </a:t>
            </a:r>
            <a:r>
              <a:rPr lang="fr-FR" altLang="fr-FR" sz="1701" b="1"/>
              <a:t>5 à 6 jours   </a:t>
            </a:r>
          </a:p>
        </p:txBody>
      </p:sp>
    </p:spTree>
    <p:extLst>
      <p:ext uri="{BB962C8B-B14F-4D97-AF65-F5344CB8AC3E}">
        <p14:creationId xmlns:p14="http://schemas.microsoft.com/office/powerpoint/2010/main" val="2512040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oneTexte 1"/>
          <p:cNvSpPr txBox="1">
            <a:spLocks noChangeArrowheads="1"/>
          </p:cNvSpPr>
          <p:nvPr/>
        </p:nvSpPr>
        <p:spPr bwMode="auto">
          <a:xfrm>
            <a:off x="540014" y="858023"/>
            <a:ext cx="8334225" cy="36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sz="1323"/>
          </a:p>
          <a:p>
            <a:pPr eaLnBrk="1" hangingPunct="1"/>
            <a:r>
              <a:rPr lang="fr-FR" altLang="fr-FR" sz="1323"/>
              <a:t>Le 14 juin la PM à Trehiguier est à 08h14 et le coefficient de marée est de 67.</a:t>
            </a:r>
          </a:p>
          <a:p>
            <a:pPr eaLnBrk="1" hangingPunct="1"/>
            <a:r>
              <a:rPr lang="fr-FR" altLang="fr-FR" sz="1323"/>
              <a:t>Route à l'ouest, au choix et en fonction de la météo : nuit à Port Haliguen à environ 30 MN ou encore : Port Tudy, Port Louis,  Kernevel ou Locmiquelic. L'entrée de la passe de Lorient est à environ 50 MN d'Arzal.</a:t>
            </a:r>
          </a:p>
          <a:p>
            <a:pPr eaLnBrk="1" hangingPunct="1"/>
            <a:r>
              <a:rPr lang="en-GB" altLang="fr-FR" sz="1323"/>
              <a:t> </a:t>
            </a:r>
            <a:endParaRPr lang="fr-FR" altLang="fr-FR" sz="1323"/>
          </a:p>
          <a:p>
            <a:pPr eaLnBrk="1" hangingPunct="1"/>
            <a:r>
              <a:rPr lang="fr-FR" altLang="fr-FR" sz="1323"/>
              <a:t>De Lorient ou Port Tudy, route vers Sainte-Marine à environ 35 MN. </a:t>
            </a:r>
          </a:p>
          <a:p>
            <a:pPr eaLnBrk="1" hangingPunct="1"/>
            <a:r>
              <a:rPr lang="fr-FR" altLang="fr-FR" sz="1323"/>
              <a:t> </a:t>
            </a:r>
          </a:p>
          <a:p>
            <a:pPr eaLnBrk="1" hangingPunct="1"/>
            <a:r>
              <a:rPr lang="fr-FR" altLang="fr-FR" sz="1323"/>
              <a:t>Le 18 juin la marée haute à Concarneau est à 12h04 et le coefficient de 50. Il est donc faisable en partant vers 09h00 du matin de remonter l'Odet (10NM à peu près) et de revenir vers Sainte-Marine dans l'après-midi. On peut naviguer jusqu'à proximité de Quimper où un pont empêche d'aller plus loin. Des mouillages sont possibles dans la rivière.</a:t>
            </a:r>
          </a:p>
          <a:p>
            <a:pPr eaLnBrk="1" hangingPunct="1"/>
            <a:r>
              <a:rPr lang="fr-FR" altLang="fr-FR" sz="1323"/>
              <a:t> </a:t>
            </a:r>
          </a:p>
          <a:p>
            <a:pPr eaLnBrk="1" hangingPunct="1"/>
            <a:r>
              <a:rPr lang="fr-FR" altLang="fr-FR" sz="1323"/>
              <a:t>Au retour, la route est bien connue jusqu'à La Vilaine mais il sera tentant de passer une nuit aux Iles des Glénans situées à quelques miles nautiques de l'estuaire de l'Odet.</a:t>
            </a:r>
          </a:p>
          <a:p>
            <a:pPr eaLnBrk="1" hangingPunct="1"/>
            <a:r>
              <a:rPr lang="fr-FR" altLang="fr-FR" sz="1323"/>
              <a:t> </a:t>
            </a:r>
          </a:p>
          <a:p>
            <a:pPr eaLnBrk="1" hangingPunct="1"/>
            <a:r>
              <a:rPr lang="fr-FR" altLang="fr-FR" sz="1323"/>
              <a:t> </a:t>
            </a:r>
          </a:p>
          <a:p>
            <a:pPr eaLnBrk="1" hangingPunct="1"/>
            <a:endParaRPr lang="fr-FR" altLang="fr-FR" sz="1701"/>
          </a:p>
        </p:txBody>
      </p:sp>
      <p:pic>
        <p:nvPicPr>
          <p:cNvPr id="573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067" y="3921106"/>
            <a:ext cx="4252615" cy="226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ZoneTexte 3"/>
          <p:cNvSpPr txBox="1">
            <a:spLocks noChangeArrowheads="1"/>
          </p:cNvSpPr>
          <p:nvPr/>
        </p:nvSpPr>
        <p:spPr bwMode="auto">
          <a:xfrm>
            <a:off x="777021" y="246007"/>
            <a:ext cx="8029717"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1701" b="1"/>
              <a:t>La remontée de l’Odet 10 à 12 jours</a:t>
            </a:r>
          </a:p>
        </p:txBody>
      </p:sp>
    </p:spTree>
    <p:extLst>
      <p:ext uri="{BB962C8B-B14F-4D97-AF65-F5344CB8AC3E}">
        <p14:creationId xmlns:p14="http://schemas.microsoft.com/office/powerpoint/2010/main" val="3261005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oneTexte 1"/>
          <p:cNvSpPr txBox="1">
            <a:spLocks noChangeArrowheads="1"/>
          </p:cNvSpPr>
          <p:nvPr/>
        </p:nvSpPr>
        <p:spPr bwMode="auto">
          <a:xfrm>
            <a:off x="1186533" y="790522"/>
            <a:ext cx="7279696" cy="36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323"/>
              <a:t>Départ le 30 juin depuis l'aval du barrage d'Arzal vers 09h30</a:t>
            </a:r>
          </a:p>
          <a:p>
            <a:pPr eaLnBrk="1" hangingPunct="1"/>
            <a:r>
              <a:rPr lang="en-GB" altLang="fr-FR" sz="1323"/>
              <a:t> </a:t>
            </a:r>
            <a:endParaRPr lang="fr-FR" altLang="fr-FR" sz="1323"/>
          </a:p>
          <a:p>
            <a:pPr eaLnBrk="1" hangingPunct="1"/>
            <a:r>
              <a:rPr lang="fr-FR" altLang="fr-FR" sz="1323"/>
              <a:t>Route vers le port du Crouesty situé à environ 25 MN du barrage.</a:t>
            </a:r>
          </a:p>
          <a:p>
            <a:pPr eaLnBrk="1" hangingPunct="1"/>
            <a:r>
              <a:rPr lang="en-GB" altLang="fr-FR" sz="1323"/>
              <a:t> </a:t>
            </a:r>
            <a:endParaRPr lang="fr-FR" altLang="fr-FR" sz="1323"/>
          </a:p>
          <a:p>
            <a:pPr eaLnBrk="1" hangingPunct="1"/>
            <a:r>
              <a:rPr lang="fr-FR" altLang="fr-FR" sz="1323"/>
              <a:t>Le 1</a:t>
            </a:r>
            <a:r>
              <a:rPr lang="fr-FR" altLang="fr-FR" sz="1323" baseline="30000"/>
              <a:t>er</a:t>
            </a:r>
            <a:r>
              <a:rPr lang="fr-FR" altLang="fr-FR" sz="1323"/>
              <a:t> ou le 2 juillet départ du Crouesty de façon à arriver avant la pleine mer à proximité d'Auray / Saint Goustan situé à une dizaine de  miles nautiques. A Saint Goustan, </a:t>
            </a:r>
          </a:p>
          <a:p>
            <a:pPr eaLnBrk="1" hangingPunct="1"/>
            <a:r>
              <a:rPr lang="fr-FR" altLang="fr-FR" sz="1323"/>
              <a:t> </a:t>
            </a:r>
          </a:p>
          <a:p>
            <a:pPr eaLnBrk="1" hangingPunct="1"/>
            <a:r>
              <a:rPr lang="fr-FR" altLang="fr-FR" sz="1323"/>
              <a:t>Juste avant Saint Goustan on trouve le pont de Kerplouz dont le tirant d'air est de 14 m par coefficient de 90. Le 1</a:t>
            </a:r>
            <a:r>
              <a:rPr lang="fr-FR" altLang="fr-FR" sz="1323" baseline="30000"/>
              <a:t>er</a:t>
            </a:r>
            <a:r>
              <a:rPr lang="fr-FR" altLang="fr-FR" sz="1323"/>
              <a:t> et le 2 juillet les coefficients étant aux environs 60 le tirant d'air devrait être d'environ 15 m. Il est possible de mouiller avant ou après le pont mais même avec des coefficients de marée faibles et sauf erreur, il devrait rester de l'ordre de 1m 40 d'eau à la basse mer des 1</a:t>
            </a:r>
            <a:r>
              <a:rPr lang="fr-FR" altLang="fr-FR" sz="1323" baseline="30000"/>
              <a:t>er </a:t>
            </a:r>
            <a:r>
              <a:rPr lang="fr-FR" altLang="fr-FR" sz="1323"/>
              <a:t> et 2 juillet 2017.  </a:t>
            </a:r>
          </a:p>
          <a:p>
            <a:pPr eaLnBrk="1" hangingPunct="1"/>
            <a:r>
              <a:rPr lang="en-GB" altLang="fr-FR" sz="1323"/>
              <a:t> </a:t>
            </a:r>
            <a:endParaRPr lang="fr-FR" altLang="fr-FR" sz="1323"/>
          </a:p>
          <a:p>
            <a:pPr eaLnBrk="1" hangingPunct="1"/>
            <a:r>
              <a:rPr lang="fr-FR" altLang="fr-FR" sz="1323"/>
              <a:t>L'escale suivante peut se faire sur bouée à Port Navalo et il est possible de repartir le lendemain vers l'Ile aux Moines et même Vannes avant de rejoindre à nouveau La Vilaine.</a:t>
            </a:r>
          </a:p>
          <a:p>
            <a:pPr eaLnBrk="1" hangingPunct="1"/>
            <a:r>
              <a:rPr lang="fr-FR" altLang="fr-FR" sz="1323"/>
              <a:t> </a:t>
            </a:r>
          </a:p>
          <a:p>
            <a:pPr eaLnBrk="1" hangingPunct="1"/>
            <a:endParaRPr lang="fr-FR" altLang="fr-FR" sz="1701"/>
          </a:p>
        </p:txBody>
      </p:sp>
      <p:sp>
        <p:nvSpPr>
          <p:cNvPr id="58371" name="ZoneTexte 2"/>
          <p:cNvSpPr txBox="1">
            <a:spLocks noChangeArrowheads="1"/>
          </p:cNvSpPr>
          <p:nvPr/>
        </p:nvSpPr>
        <p:spPr bwMode="auto">
          <a:xfrm>
            <a:off x="1458040" y="315009"/>
            <a:ext cx="6327171"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701" b="1"/>
              <a:t>La remontée de la rivière d’Auray (st Goustan) 4 à 5 jours</a:t>
            </a:r>
          </a:p>
        </p:txBody>
      </p:sp>
      <p:pic>
        <p:nvPicPr>
          <p:cNvPr id="58372" name="Picture 2" descr="C:\Users\danie_000\Desktop\auray.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9085" y="4260115"/>
            <a:ext cx="3384091" cy="211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96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oneTexte 1"/>
          <p:cNvSpPr txBox="1">
            <a:spLocks noChangeArrowheads="1"/>
          </p:cNvSpPr>
          <p:nvPr/>
        </p:nvSpPr>
        <p:spPr bwMode="auto">
          <a:xfrm>
            <a:off x="1117531" y="723020"/>
            <a:ext cx="7893213" cy="39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701" b="1"/>
              <a:t>Le BELON, 10 à 12 jours </a:t>
            </a:r>
            <a:endParaRPr lang="fr-FR" altLang="fr-FR" sz="1701"/>
          </a:p>
          <a:p>
            <a:pPr eaLnBrk="1" hangingPunct="1"/>
            <a:r>
              <a:rPr lang="fr-FR" altLang="fr-FR" sz="1701" b="1"/>
              <a:t> </a:t>
            </a:r>
            <a:endParaRPr lang="fr-FR" altLang="fr-FR" sz="1701"/>
          </a:p>
          <a:p>
            <a:pPr eaLnBrk="1" hangingPunct="1"/>
            <a:r>
              <a:rPr lang="fr-FR" altLang="fr-FR" sz="1323" b="1"/>
              <a:t>Le lundi 11 septembre, </a:t>
            </a:r>
            <a:r>
              <a:rPr lang="fr-FR" altLang="fr-FR" sz="1323"/>
              <a:t>On peut quitter l'aval du barrage d'Arzal aux environs de 08h00. au choix, </a:t>
            </a:r>
          </a:p>
          <a:p>
            <a:pPr eaLnBrk="1" hangingPunct="1"/>
            <a:r>
              <a:rPr lang="fr-FR" altLang="fr-FR" sz="1323"/>
              <a:t>escale à Port Haliguen à environ 30 MN ou encore : Port Tudy, Port Louis,  Kernevel ou Locmiquelic. </a:t>
            </a:r>
          </a:p>
          <a:p>
            <a:pPr eaLnBrk="1" hangingPunct="1"/>
            <a:r>
              <a:rPr lang="fr-FR" altLang="fr-FR" sz="1323"/>
              <a:t>L'entrée de la passe de Lorient est à environ 50 MN d'Arzal.</a:t>
            </a:r>
          </a:p>
          <a:p>
            <a:pPr eaLnBrk="1" hangingPunct="1"/>
            <a:r>
              <a:rPr lang="fr-FR" altLang="fr-FR" sz="1323"/>
              <a:t> </a:t>
            </a:r>
          </a:p>
          <a:p>
            <a:pPr eaLnBrk="1" hangingPunct="1"/>
            <a:r>
              <a:rPr lang="fr-FR" altLang="fr-FR" sz="1323"/>
              <a:t>Ensuite de  Port Haliguen, Lorient ou Port Tudy faire route vers La Rivière de Bélon dont l'entrée, Port-Manech, est à une quarantaine de MN de Port Haliguen  et à 18 MN de la passe de Lorient. </a:t>
            </a:r>
          </a:p>
          <a:p>
            <a:pPr eaLnBrk="1" hangingPunct="1"/>
            <a:r>
              <a:rPr lang="en-GB" altLang="fr-FR" sz="1323"/>
              <a:t> </a:t>
            </a:r>
            <a:endParaRPr lang="fr-FR" altLang="fr-FR" sz="1323"/>
          </a:p>
          <a:p>
            <a:pPr eaLnBrk="1" hangingPunct="1"/>
            <a:r>
              <a:rPr lang="fr-FR" altLang="fr-FR" sz="1323"/>
              <a:t>Le jeudi 14 septembre la marée haute à Port Manech est à 11h55, le coefficient de marée étant de 49, les conditions sont favorables pour remonter la rivière de Bélon. Il est préférable de rentrer dans la rivière aux environs de la pleine mer car le courant peut y être assez fort. A noter qu'il y a peu d'eau à l'entrée de la Rivière de Bélon à basse mer de vives eaux. </a:t>
            </a:r>
          </a:p>
          <a:p>
            <a:pPr eaLnBrk="1" hangingPunct="1"/>
            <a:r>
              <a:rPr lang="fr-FR" altLang="fr-FR" sz="1323"/>
              <a:t> </a:t>
            </a:r>
          </a:p>
          <a:p>
            <a:pPr eaLnBrk="1" hangingPunct="1"/>
            <a:r>
              <a:rPr lang="fr-FR" altLang="fr-FR" sz="1323"/>
              <a:t>. </a:t>
            </a:r>
          </a:p>
          <a:p>
            <a:pPr eaLnBrk="1" hangingPunct="1"/>
            <a:r>
              <a:rPr lang="fr-FR" altLang="fr-FR" sz="1323"/>
              <a:t> </a:t>
            </a:r>
          </a:p>
          <a:p>
            <a:pPr eaLnBrk="1" hangingPunct="1"/>
            <a:r>
              <a:rPr lang="fr-FR" altLang="fr-FR" sz="1701"/>
              <a:t> </a:t>
            </a:r>
          </a:p>
          <a:p>
            <a:pPr eaLnBrk="1" hangingPunct="1"/>
            <a:endParaRPr lang="fr-FR" altLang="fr-FR" sz="1701"/>
          </a:p>
        </p:txBody>
      </p:sp>
      <p:pic>
        <p:nvPicPr>
          <p:cNvPr id="593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565" y="3717100"/>
            <a:ext cx="4456620" cy="222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408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oneTexte 1"/>
          <p:cNvSpPr txBox="1">
            <a:spLocks noChangeArrowheads="1"/>
          </p:cNvSpPr>
          <p:nvPr/>
        </p:nvSpPr>
        <p:spPr bwMode="auto">
          <a:xfrm>
            <a:off x="846022" y="382511"/>
            <a:ext cx="7620206" cy="480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701" b="1"/>
              <a:t>Grandes Croisières</a:t>
            </a:r>
          </a:p>
          <a:p>
            <a:pPr eaLnBrk="1" hangingPunct="1"/>
            <a:endParaRPr lang="fr-FR" altLang="fr-FR" sz="1701" b="1"/>
          </a:p>
          <a:p>
            <a:pPr eaLnBrk="1" hangingPunct="1"/>
            <a:endParaRPr lang="fr-FR" altLang="fr-FR" sz="1701" b="1"/>
          </a:p>
          <a:p>
            <a:pPr eaLnBrk="1" hangingPunct="1"/>
            <a:endParaRPr lang="fr-FR" altLang="fr-FR" sz="1701" b="1"/>
          </a:p>
          <a:p>
            <a:pPr eaLnBrk="1" hangingPunct="1"/>
            <a:endParaRPr lang="fr-FR" altLang="fr-FR" sz="1701"/>
          </a:p>
          <a:p>
            <a:pPr eaLnBrk="1" hangingPunct="1"/>
            <a:r>
              <a:rPr lang="fr-FR" altLang="fr-FR" sz="1701"/>
              <a:t>Vers </a:t>
            </a:r>
            <a:r>
              <a:rPr lang="fr-FR" altLang="fr-FR" sz="1701" b="1"/>
              <a:t>Royan</a:t>
            </a:r>
            <a:r>
              <a:rPr lang="fr-FR" altLang="fr-FR" sz="1701"/>
              <a:t> du 15 mai au 10 juin</a:t>
            </a:r>
          </a:p>
          <a:p>
            <a:pPr eaLnBrk="1" hangingPunct="1"/>
            <a:r>
              <a:rPr lang="fr-FR" altLang="fr-FR" sz="1701"/>
              <a:t>     ou du 1 septembre au 27 sept</a:t>
            </a:r>
          </a:p>
          <a:p>
            <a:pPr eaLnBrk="1" hangingPunct="1"/>
            <a:r>
              <a:rPr lang="fr-FR" altLang="fr-FR" sz="1701"/>
              <a:t>Pas de nuit en mer  </a:t>
            </a:r>
          </a:p>
          <a:p>
            <a:pPr eaLnBrk="1" hangingPunct="1"/>
            <a:endParaRPr lang="fr-FR" altLang="fr-FR" sz="1701"/>
          </a:p>
          <a:p>
            <a:pPr eaLnBrk="1" hangingPunct="1"/>
            <a:endParaRPr lang="fr-FR" altLang="fr-FR" sz="1701"/>
          </a:p>
          <a:p>
            <a:pPr eaLnBrk="1" hangingPunct="1"/>
            <a:endParaRPr lang="fr-FR" altLang="fr-FR" sz="1701"/>
          </a:p>
          <a:p>
            <a:pPr eaLnBrk="1" hangingPunct="1"/>
            <a:endParaRPr lang="fr-FR" altLang="fr-FR" sz="1701"/>
          </a:p>
          <a:p>
            <a:pPr eaLnBrk="1" hangingPunct="1"/>
            <a:endParaRPr lang="fr-FR" altLang="fr-FR" sz="1701"/>
          </a:p>
          <a:p>
            <a:pPr eaLnBrk="1" hangingPunct="1"/>
            <a:endParaRPr lang="fr-FR" altLang="fr-FR" sz="1701"/>
          </a:p>
          <a:p>
            <a:pPr eaLnBrk="1" hangingPunct="1"/>
            <a:endParaRPr lang="fr-FR" altLang="fr-FR" sz="1701"/>
          </a:p>
          <a:p>
            <a:pPr eaLnBrk="1" hangingPunct="1"/>
            <a:endParaRPr lang="fr-FR" altLang="fr-FR" sz="1701"/>
          </a:p>
          <a:p>
            <a:pPr eaLnBrk="1" hangingPunct="1"/>
            <a:r>
              <a:rPr lang="fr-FR" altLang="fr-FR" sz="1701"/>
              <a:t>Vers l’</a:t>
            </a:r>
            <a:r>
              <a:rPr lang="fr-FR" altLang="fr-FR" sz="1701" b="1"/>
              <a:t>Irlande</a:t>
            </a:r>
            <a:r>
              <a:rPr lang="fr-FR" altLang="fr-FR" sz="1701"/>
              <a:t> du 19 mai au 14 juin</a:t>
            </a:r>
          </a:p>
          <a:p>
            <a:pPr eaLnBrk="1" hangingPunct="1"/>
            <a:r>
              <a:rPr lang="fr-FR" altLang="fr-FR" sz="1701"/>
              <a:t>1 + 1 nuit en mer</a:t>
            </a:r>
          </a:p>
        </p:txBody>
      </p:sp>
      <p:pic>
        <p:nvPicPr>
          <p:cNvPr id="604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26" y="246006"/>
            <a:ext cx="4156613" cy="299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3" descr="Croisière Irlan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9622" y="3240087"/>
            <a:ext cx="4354617" cy="292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428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1639" y="450012"/>
            <a:ext cx="3844603" cy="289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2"/>
          <p:cNvSpPr>
            <a:spLocks noChangeArrowheads="1"/>
          </p:cNvSpPr>
          <p:nvPr/>
        </p:nvSpPr>
        <p:spPr bwMode="auto">
          <a:xfrm>
            <a:off x="846022" y="315009"/>
            <a:ext cx="4320117" cy="532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701" b="1"/>
              <a:t>Grandes Croisières</a:t>
            </a:r>
          </a:p>
          <a:p>
            <a:pPr eaLnBrk="1" hangingPunct="1"/>
            <a:endParaRPr lang="fr-FR" altLang="fr-FR" sz="1701" b="1"/>
          </a:p>
          <a:p>
            <a:pPr eaLnBrk="1" hangingPunct="1"/>
            <a:endParaRPr lang="fr-FR" altLang="fr-FR" sz="1701" b="1"/>
          </a:p>
          <a:p>
            <a:pPr eaLnBrk="1" hangingPunct="1"/>
            <a:endParaRPr lang="fr-FR" altLang="fr-FR" sz="1701" b="1"/>
          </a:p>
          <a:p>
            <a:pPr eaLnBrk="1" hangingPunct="1"/>
            <a:endParaRPr lang="fr-FR" altLang="fr-FR" sz="1701"/>
          </a:p>
          <a:p>
            <a:pPr eaLnBrk="1" hangingPunct="1"/>
            <a:r>
              <a:rPr lang="fr-FR" altLang="fr-FR" sz="1701"/>
              <a:t>Vers </a:t>
            </a:r>
            <a:r>
              <a:rPr lang="fr-FR" altLang="fr-FR" sz="1701" b="1"/>
              <a:t>l’Angleterre</a:t>
            </a:r>
            <a:r>
              <a:rPr lang="fr-FR" altLang="fr-FR" sz="1701"/>
              <a:t> du 29 mai au 24 juin</a:t>
            </a:r>
          </a:p>
          <a:p>
            <a:pPr eaLnBrk="1" hangingPunct="1"/>
            <a:r>
              <a:rPr lang="fr-FR" altLang="fr-FR" sz="1701"/>
              <a:t>         ou du 28 août au 23 septembre</a:t>
            </a:r>
          </a:p>
          <a:p>
            <a:pPr eaLnBrk="1" hangingPunct="1"/>
            <a:r>
              <a:rPr lang="fr-FR" altLang="fr-FR" sz="1701"/>
              <a:t>1 + ½ nuit en mer</a:t>
            </a:r>
          </a:p>
          <a:p>
            <a:pPr eaLnBrk="1" hangingPunct="1"/>
            <a:endParaRPr lang="fr-FR" altLang="fr-FR" sz="1701"/>
          </a:p>
          <a:p>
            <a:pPr eaLnBrk="1" hangingPunct="1"/>
            <a:endParaRPr lang="fr-FR" altLang="fr-FR" sz="1701"/>
          </a:p>
          <a:p>
            <a:pPr eaLnBrk="1" hangingPunct="1"/>
            <a:endParaRPr lang="fr-FR" altLang="fr-FR" sz="1701"/>
          </a:p>
          <a:p>
            <a:pPr eaLnBrk="1" hangingPunct="1"/>
            <a:endParaRPr lang="fr-FR" altLang="fr-FR" sz="1701"/>
          </a:p>
          <a:p>
            <a:pPr eaLnBrk="1" hangingPunct="1"/>
            <a:endParaRPr lang="fr-FR" altLang="fr-FR" sz="1701"/>
          </a:p>
          <a:p>
            <a:pPr eaLnBrk="1" hangingPunct="1"/>
            <a:endParaRPr lang="fr-FR" altLang="fr-FR" sz="1701"/>
          </a:p>
          <a:p>
            <a:pPr eaLnBrk="1" hangingPunct="1"/>
            <a:endParaRPr lang="fr-FR" altLang="fr-FR" sz="1701"/>
          </a:p>
          <a:p>
            <a:pPr eaLnBrk="1" hangingPunct="1"/>
            <a:endParaRPr lang="fr-FR" altLang="fr-FR" sz="1701"/>
          </a:p>
          <a:p>
            <a:pPr eaLnBrk="1" hangingPunct="1"/>
            <a:r>
              <a:rPr lang="fr-FR" altLang="fr-FR" sz="1701"/>
              <a:t>Vers l’</a:t>
            </a:r>
            <a:r>
              <a:rPr lang="fr-FR" altLang="fr-FR" sz="1701" b="1"/>
              <a:t>Espagne </a:t>
            </a:r>
            <a:r>
              <a:rPr lang="fr-FR" altLang="fr-FR" sz="1701"/>
              <a:t>du 29 mai au 24 juin</a:t>
            </a:r>
          </a:p>
          <a:p>
            <a:pPr eaLnBrk="1" hangingPunct="1"/>
            <a:r>
              <a:rPr lang="fr-FR" altLang="fr-FR" sz="1701"/>
              <a:t>         ou du 28 août au 23 septembre</a:t>
            </a:r>
          </a:p>
          <a:p>
            <a:pPr eaLnBrk="1" hangingPunct="1"/>
            <a:r>
              <a:rPr lang="fr-FR" altLang="fr-FR" sz="1701"/>
              <a:t>1 à 2 nuits en mer</a:t>
            </a:r>
          </a:p>
          <a:p>
            <a:pPr eaLnBrk="1" hangingPunct="1"/>
            <a:endParaRPr lang="fr-FR" altLang="fr-FR" sz="1701"/>
          </a:p>
        </p:txBody>
      </p:sp>
      <p:pic>
        <p:nvPicPr>
          <p:cNvPr id="614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640" y="3376591"/>
            <a:ext cx="3811602" cy="305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453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Remise des prix du concours photos 2016</a:t>
            </a:r>
            <a:endParaRPr lang="fr-FR" dirty="0"/>
          </a:p>
        </p:txBody>
      </p:sp>
      <p:sp>
        <p:nvSpPr>
          <p:cNvPr id="4" name="Espace réservé du contenu 3"/>
          <p:cNvSpPr>
            <a:spLocks noGrp="1"/>
          </p:cNvSpPr>
          <p:nvPr>
            <p:ph idx="1"/>
          </p:nvPr>
        </p:nvSpPr>
        <p:spPr>
          <a:xfrm>
            <a:off x="1907802" y="2159967"/>
            <a:ext cx="7325837" cy="3632792"/>
          </a:xfrm>
        </p:spPr>
        <p:txBody>
          <a:bodyPr/>
          <a:lstStyle/>
          <a:p>
            <a:r>
              <a:rPr lang="fr-FR" sz="5400" b="1" dirty="0" smtClean="0"/>
              <a:t>1 Melody </a:t>
            </a:r>
            <a:r>
              <a:rPr lang="fr-FR" sz="5400" b="1" dirty="0" err="1" smtClean="0"/>
              <a:t>Grisaffi</a:t>
            </a:r>
            <a:endParaRPr lang="fr-FR" sz="5400" b="1" dirty="0" smtClean="0"/>
          </a:p>
          <a:p>
            <a:r>
              <a:rPr lang="fr-FR" sz="5400" dirty="0" smtClean="0"/>
              <a:t>2 Marc </a:t>
            </a:r>
            <a:r>
              <a:rPr lang="fr-FR" sz="5400" dirty="0" err="1" smtClean="0"/>
              <a:t>SCHREVEL</a:t>
            </a:r>
            <a:endParaRPr lang="fr-FR" sz="5400" dirty="0" smtClean="0"/>
          </a:p>
          <a:p>
            <a:r>
              <a:rPr lang="fr-FR" sz="5400" dirty="0" smtClean="0"/>
              <a:t>3 Patrice </a:t>
            </a:r>
            <a:r>
              <a:rPr lang="fr-FR" sz="5400" dirty="0"/>
              <a:t>Pommier</a:t>
            </a:r>
          </a:p>
        </p:txBody>
      </p:sp>
    </p:spTree>
    <p:extLst>
      <p:ext uri="{BB962C8B-B14F-4D97-AF65-F5344CB8AC3E}">
        <p14:creationId xmlns:p14="http://schemas.microsoft.com/office/powerpoint/2010/main" val="1518914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point sur les </a:t>
            </a:r>
            <a:r>
              <a:rPr lang="fr-FR" smtClean="0"/>
              <a:t>Problèmes sècheresse</a:t>
            </a:r>
            <a:endParaRPr lang="fr-FR" dirty="0"/>
          </a:p>
        </p:txBody>
      </p:sp>
      <p:pic>
        <p:nvPicPr>
          <p:cNvPr id="11" name="Espace réservé du contenu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83931" y="3024063"/>
            <a:ext cx="4610792" cy="3238409"/>
          </a:xfrm>
        </p:spPr>
      </p:pic>
      <p:pic>
        <p:nvPicPr>
          <p:cNvPr id="12" name="Espace réservé du contenu 1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724124" y="2179294"/>
            <a:ext cx="3382425" cy="4783931"/>
          </a:xfrm>
        </p:spPr>
      </p:pic>
    </p:spTree>
    <p:extLst>
      <p:ext uri="{BB962C8B-B14F-4D97-AF65-F5344CB8AC3E}">
        <p14:creationId xmlns:p14="http://schemas.microsoft.com/office/powerpoint/2010/main" val="3871832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Melody </a:t>
            </a:r>
            <a:r>
              <a:rPr lang="fr-FR" dirty="0" err="1" smtClean="0"/>
              <a:t>Grisaffi</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707" y="1223863"/>
            <a:ext cx="7484676" cy="5256312"/>
          </a:xfrm>
        </p:spPr>
      </p:pic>
    </p:spTree>
    <p:extLst>
      <p:ext uri="{BB962C8B-B14F-4D97-AF65-F5344CB8AC3E}">
        <p14:creationId xmlns:p14="http://schemas.microsoft.com/office/powerpoint/2010/main" val="97510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Marc </a:t>
            </a:r>
            <a:r>
              <a:rPr lang="fr-FR" dirty="0" err="1"/>
              <a:t>SCHREVEL</a:t>
            </a:r>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691" y="1151855"/>
            <a:ext cx="7992479" cy="5328320"/>
          </a:xfrm>
        </p:spPr>
      </p:pic>
    </p:spTree>
    <p:extLst>
      <p:ext uri="{BB962C8B-B14F-4D97-AF65-F5344CB8AC3E}">
        <p14:creationId xmlns:p14="http://schemas.microsoft.com/office/powerpoint/2010/main" val="2291539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Patrice Pommier</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6516" y="1151855"/>
            <a:ext cx="8830673" cy="4968552"/>
          </a:xfrm>
        </p:spPr>
      </p:pic>
    </p:spTree>
    <p:extLst>
      <p:ext uri="{BB962C8B-B14F-4D97-AF65-F5344CB8AC3E}">
        <p14:creationId xmlns:p14="http://schemas.microsoft.com/office/powerpoint/2010/main" val="2295286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Nouveautés 2017</a:t>
            </a:r>
            <a:endParaRPr lang="fr-FR" sz="3200" dirty="0"/>
          </a:p>
        </p:txBody>
      </p:sp>
      <p:sp>
        <p:nvSpPr>
          <p:cNvPr id="3" name="Espace réservé du contenu 2"/>
          <p:cNvSpPr>
            <a:spLocks noGrp="1"/>
          </p:cNvSpPr>
          <p:nvPr>
            <p:ph idx="1"/>
          </p:nvPr>
        </p:nvSpPr>
        <p:spPr>
          <a:xfrm>
            <a:off x="0" y="71735"/>
            <a:ext cx="8747640" cy="4276440"/>
          </a:xfrm>
        </p:spPr>
        <p:txBody>
          <a:bodyPr/>
          <a:lstStyle/>
          <a:p>
            <a:r>
              <a:rPr lang="fr-FR" sz="2800" dirty="0" smtClean="0">
                <a:solidFill>
                  <a:schemeClr val="bg1"/>
                </a:solidFill>
              </a:rPr>
              <a:t>Sur demande et en vous regroupant </a:t>
            </a:r>
          </a:p>
          <a:p>
            <a:r>
              <a:rPr lang="fr-FR" sz="2800" dirty="0" smtClean="0">
                <a:solidFill>
                  <a:schemeClr val="bg1"/>
                </a:solidFill>
              </a:rPr>
              <a:t>vous pouvez selon les disponibilités des lieux</a:t>
            </a:r>
          </a:p>
          <a:p>
            <a:r>
              <a:rPr lang="fr-FR" sz="2800" dirty="0" smtClean="0">
                <a:solidFill>
                  <a:schemeClr val="bg1"/>
                </a:solidFill>
              </a:rPr>
              <a:t>avoir accès au jardin au dessus de la Voûte </a:t>
            </a:r>
          </a:p>
          <a:p>
            <a:r>
              <a:rPr lang="fr-FR" sz="2800" dirty="0" smtClean="0">
                <a:solidFill>
                  <a:schemeClr val="bg1"/>
                </a:solidFill>
              </a:rPr>
              <a:t>Pour un BBQ tirer du sac de chacun </a:t>
            </a:r>
          </a:p>
          <a:p>
            <a:r>
              <a:rPr lang="fr-FR" sz="2800" dirty="0" smtClean="0">
                <a:solidFill>
                  <a:schemeClr val="bg1"/>
                </a:solidFill>
              </a:rPr>
              <a:t>Demande  :à </a:t>
            </a:r>
          </a:p>
          <a:p>
            <a:r>
              <a:rPr lang="fr-FR" sz="2800" dirty="0" err="1" smtClean="0">
                <a:solidFill>
                  <a:schemeClr val="bg1"/>
                </a:solidFill>
              </a:rPr>
              <a:t>contact@auplarochebernard</a:t>
            </a:r>
            <a:r>
              <a:rPr lang="fr-FR" sz="2800" dirty="0">
                <a:solidFill>
                  <a:schemeClr val="bg1"/>
                </a:solidFill>
              </a:rPr>
              <a:t>, </a:t>
            </a:r>
            <a:r>
              <a:rPr lang="fr-FR" sz="2800" dirty="0" err="1">
                <a:solidFill>
                  <a:schemeClr val="bg1"/>
                </a:solidFill>
              </a:rPr>
              <a:t>org</a:t>
            </a:r>
            <a:endParaRPr lang="fr-FR" sz="2800" dirty="0">
              <a:solidFill>
                <a:schemeClr val="bg1"/>
              </a:solidFill>
            </a:endParaRPr>
          </a:p>
          <a:p>
            <a:endParaRPr lang="fr-FR" sz="2800" dirty="0" smtClean="0">
              <a:solidFill>
                <a:schemeClr val="bg1"/>
              </a:solidFill>
            </a:endParaRPr>
          </a:p>
          <a:p>
            <a:endParaRPr lang="fr-FR" sz="2800" dirty="0"/>
          </a:p>
          <a:p>
            <a:pPr marL="108000" indent="0">
              <a:buNone/>
            </a:pPr>
            <a:r>
              <a:rPr lang="fr-FR" sz="2800" dirty="0" smtClean="0"/>
              <a:t> </a:t>
            </a:r>
            <a:endParaRPr lang="fr-FR" sz="2400" dirty="0"/>
          </a:p>
        </p:txBody>
      </p:sp>
    </p:spTree>
    <p:extLst>
      <p:ext uri="{BB962C8B-B14F-4D97-AF65-F5344CB8AC3E}">
        <p14:creationId xmlns:p14="http://schemas.microsoft.com/office/powerpoint/2010/main" val="3637470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smtClean="0"/>
              <a:t>Visite du Black Pearl à la Roche Bernard</a:t>
            </a:r>
            <a:endParaRPr lang="fr-FR" sz="36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2201" y="1516062"/>
            <a:ext cx="7850378" cy="5219667"/>
          </a:xfrm>
        </p:spPr>
      </p:pic>
    </p:spTree>
    <p:extLst>
      <p:ext uri="{BB962C8B-B14F-4D97-AF65-F5344CB8AC3E}">
        <p14:creationId xmlns:p14="http://schemas.microsoft.com/office/powerpoint/2010/main" val="1505906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Bonnes </a:t>
            </a:r>
            <a:r>
              <a:rPr lang="fr-FR" dirty="0" smtClean="0"/>
              <a:t>et heureuses navigations 2017 Top Départ</a:t>
            </a:r>
            <a:endParaRPr lang="fr-FR"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3240" y="1516063"/>
            <a:ext cx="6432194" cy="4276725"/>
          </a:xfrm>
        </p:spPr>
      </p:pic>
    </p:spTree>
    <p:extLst>
      <p:ext uri="{BB962C8B-B14F-4D97-AF65-F5344CB8AC3E}">
        <p14:creationId xmlns:p14="http://schemas.microsoft.com/office/powerpoint/2010/main" val="992557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2072" y="3267590"/>
            <a:ext cx="1059606" cy="1373956"/>
          </a:xfrm>
          <a:prstGeom prst="rect">
            <a:avLst/>
          </a:prstGeom>
        </p:spPr>
      </p:pic>
      <p:sp>
        <p:nvSpPr>
          <p:cNvPr id="3" name="ZoneTexte 2"/>
          <p:cNvSpPr txBox="1"/>
          <p:nvPr/>
        </p:nvSpPr>
        <p:spPr>
          <a:xfrm>
            <a:off x="1987625" y="320193"/>
            <a:ext cx="6202852" cy="461665"/>
          </a:xfrm>
          <a:prstGeom prst="rect">
            <a:avLst/>
          </a:prstGeom>
          <a:noFill/>
        </p:spPr>
        <p:txBody>
          <a:bodyPr wrap="none" rtlCol="0">
            <a:spAutoFit/>
          </a:bodyPr>
          <a:lstStyle/>
          <a:p>
            <a:r>
              <a:rPr lang="fr-FR" sz="2400" dirty="0" smtClean="0">
                <a:latin typeface="Arial Black" panose="020B0A04020102020204" pitchFamily="34" charset="0"/>
              </a:rPr>
              <a:t>Bonne journée, bon vent, bonne nav</a:t>
            </a:r>
          </a:p>
        </p:txBody>
      </p:sp>
      <p:sp>
        <p:nvSpPr>
          <p:cNvPr id="5" name="Rectangle 4"/>
          <p:cNvSpPr/>
          <p:nvPr/>
        </p:nvSpPr>
        <p:spPr>
          <a:xfrm>
            <a:off x="1598738" y="2146319"/>
            <a:ext cx="982961" cy="1323439"/>
          </a:xfrm>
          <a:prstGeom prst="rect">
            <a:avLst/>
          </a:prstGeom>
        </p:spPr>
        <p:txBody>
          <a:bodyPr wrap="none">
            <a:spAutoFit/>
          </a:bodyPr>
          <a:lstStyle/>
          <a:p>
            <a:pPr lvl="0"/>
            <a:r>
              <a:rPr lang="fr-FR" sz="8000" dirty="0">
                <a:solidFill>
                  <a:prstClr val="black"/>
                </a:solidFill>
                <a:latin typeface="Arial Black" panose="020B0A04020102020204" pitchFamily="34" charset="0"/>
              </a:rPr>
              <a:t>A</a:t>
            </a:r>
          </a:p>
        </p:txBody>
      </p:sp>
      <p:sp>
        <p:nvSpPr>
          <p:cNvPr id="6" name="ZoneTexte 5"/>
          <p:cNvSpPr txBox="1"/>
          <p:nvPr/>
        </p:nvSpPr>
        <p:spPr>
          <a:xfrm>
            <a:off x="7341802" y="2146319"/>
            <a:ext cx="1039067" cy="1323439"/>
          </a:xfrm>
          <a:prstGeom prst="rect">
            <a:avLst/>
          </a:prstGeom>
          <a:noFill/>
        </p:spPr>
        <p:txBody>
          <a:bodyPr wrap="none" rtlCol="0">
            <a:spAutoFit/>
          </a:bodyPr>
          <a:lstStyle/>
          <a:p>
            <a:r>
              <a:rPr lang="fr-FR" sz="8000" dirty="0" smtClean="0">
                <a:latin typeface="Arial Black" panose="020B0A04020102020204" pitchFamily="34" charset="0"/>
              </a:rPr>
              <a:t>U</a:t>
            </a:r>
            <a:endParaRPr lang="fr-FR" sz="8000" dirty="0">
              <a:latin typeface="Arial Black" panose="020B0A04020102020204" pitchFamily="34" charset="0"/>
            </a:endParaRPr>
          </a:p>
        </p:txBody>
      </p:sp>
      <p:sp>
        <p:nvSpPr>
          <p:cNvPr id="7" name="ZoneTexte 6"/>
          <p:cNvSpPr txBox="1"/>
          <p:nvPr/>
        </p:nvSpPr>
        <p:spPr>
          <a:xfrm>
            <a:off x="4626425" y="5129284"/>
            <a:ext cx="925253" cy="1323439"/>
          </a:xfrm>
          <a:prstGeom prst="rect">
            <a:avLst/>
          </a:prstGeom>
          <a:noFill/>
        </p:spPr>
        <p:txBody>
          <a:bodyPr wrap="none" rtlCol="0">
            <a:spAutoFit/>
          </a:bodyPr>
          <a:lstStyle/>
          <a:p>
            <a:r>
              <a:rPr lang="fr-FR" sz="8000" dirty="0" smtClean="0">
                <a:latin typeface="Arial Black" panose="020B0A04020102020204" pitchFamily="34" charset="0"/>
              </a:rPr>
              <a:t>P</a:t>
            </a:r>
            <a:endParaRPr lang="fr-FR" sz="8000" dirty="0">
              <a:latin typeface="Arial Black" panose="020B0A04020102020204" pitchFamily="34"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580" y="3787033"/>
            <a:ext cx="1365276" cy="1203294"/>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1802" y="3844361"/>
            <a:ext cx="1039984" cy="1151982"/>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0939" y="844099"/>
            <a:ext cx="3481871" cy="2423491"/>
          </a:xfrm>
          <a:prstGeom prst="rect">
            <a:avLst/>
          </a:prstGeom>
        </p:spPr>
      </p:pic>
      <p:sp>
        <p:nvSpPr>
          <p:cNvPr id="10" name="ZoneTexte 9"/>
          <p:cNvSpPr txBox="1"/>
          <p:nvPr/>
        </p:nvSpPr>
        <p:spPr>
          <a:xfrm>
            <a:off x="1503159" y="5129284"/>
            <a:ext cx="1174118" cy="369332"/>
          </a:xfrm>
          <a:prstGeom prst="rect">
            <a:avLst/>
          </a:prstGeom>
          <a:noFill/>
        </p:spPr>
        <p:txBody>
          <a:bodyPr wrap="square" rtlCol="0">
            <a:spAutoFit/>
          </a:bodyPr>
          <a:lstStyle/>
          <a:p>
            <a:r>
              <a:rPr lang="fr-FR" dirty="0" smtClean="0"/>
              <a:t>  Marzan</a:t>
            </a:r>
            <a:endParaRPr lang="fr-FR" dirty="0"/>
          </a:p>
        </p:txBody>
      </p:sp>
      <p:sp>
        <p:nvSpPr>
          <p:cNvPr id="11" name="ZoneTexte 10"/>
          <p:cNvSpPr txBox="1"/>
          <p:nvPr/>
        </p:nvSpPr>
        <p:spPr>
          <a:xfrm>
            <a:off x="7563495" y="5129284"/>
            <a:ext cx="647934" cy="369332"/>
          </a:xfrm>
          <a:prstGeom prst="rect">
            <a:avLst/>
          </a:prstGeom>
          <a:noFill/>
        </p:spPr>
        <p:txBody>
          <a:bodyPr wrap="none" rtlCol="0">
            <a:spAutoFit/>
          </a:bodyPr>
          <a:lstStyle/>
          <a:p>
            <a:r>
              <a:rPr lang="fr-FR" dirty="0" smtClean="0"/>
              <a:t>Férel</a:t>
            </a:r>
            <a:endParaRPr lang="fr-FR" dirty="0"/>
          </a:p>
        </p:txBody>
      </p:sp>
      <p:sp>
        <p:nvSpPr>
          <p:cNvPr id="12" name="ZoneTexte 11"/>
          <p:cNvSpPr txBox="1"/>
          <p:nvPr/>
        </p:nvSpPr>
        <p:spPr>
          <a:xfrm>
            <a:off x="4115537" y="4627011"/>
            <a:ext cx="1827873" cy="369332"/>
          </a:xfrm>
          <a:prstGeom prst="rect">
            <a:avLst/>
          </a:prstGeom>
          <a:noFill/>
        </p:spPr>
        <p:txBody>
          <a:bodyPr wrap="none" rtlCol="0">
            <a:spAutoFit/>
          </a:bodyPr>
          <a:lstStyle/>
          <a:p>
            <a:r>
              <a:rPr lang="fr-FR" dirty="0" smtClean="0"/>
              <a:t>La Roche Bernard</a:t>
            </a:r>
            <a:endParaRPr lang="fr-FR" dirty="0"/>
          </a:p>
        </p:txBody>
      </p:sp>
    </p:spTree>
    <p:extLst>
      <p:ext uri="{BB962C8B-B14F-4D97-AF65-F5344CB8AC3E}">
        <p14:creationId xmlns:p14="http://schemas.microsoft.com/office/powerpoint/2010/main" val="3917680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Rapport financier </a:t>
            </a:r>
            <a:br>
              <a:rPr lang="fr-FR" dirty="0" smtClean="0"/>
            </a:br>
            <a:r>
              <a:rPr lang="fr-FR" dirty="0" smtClean="0"/>
              <a:t>Françoise Buet</a:t>
            </a:r>
            <a:endParaRPr lang="fr-FR" dirty="0"/>
          </a:p>
        </p:txBody>
      </p:sp>
      <p:sp>
        <p:nvSpPr>
          <p:cNvPr id="3" name="Espace réservé du contenu 2"/>
          <p:cNvSpPr>
            <a:spLocks noGrp="1"/>
          </p:cNvSpPr>
          <p:nvPr>
            <p:ph idx="1"/>
          </p:nvPr>
        </p:nvSpPr>
        <p:spPr>
          <a:xfrm>
            <a:off x="539651" y="1583903"/>
            <a:ext cx="8747640" cy="4276440"/>
          </a:xfrm>
        </p:spPr>
        <p:txBody>
          <a:bodyPr/>
          <a:lstStyle/>
          <a:p>
            <a:endParaRPr lang="fr-FR" dirty="0"/>
          </a:p>
        </p:txBody>
      </p:sp>
    </p:spTree>
    <p:extLst>
      <p:ext uri="{BB962C8B-B14F-4D97-AF65-F5344CB8AC3E}">
        <p14:creationId xmlns:p14="http://schemas.microsoft.com/office/powerpoint/2010/main" val="3145699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10061</TotalTime>
  <Words>3798</Words>
  <Application>Microsoft Office PowerPoint</Application>
  <PresentationFormat>Personnalisé</PresentationFormat>
  <Paragraphs>1045</Paragraphs>
  <Slides>86</Slides>
  <Notes>2</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86</vt:i4>
      </vt:variant>
    </vt:vector>
  </HeadingPairs>
  <TitlesOfParts>
    <vt:vector size="96" baseType="lpstr">
      <vt:lpstr>Arial</vt:lpstr>
      <vt:lpstr>Arial Black</vt:lpstr>
      <vt:lpstr>Calibri</vt:lpstr>
      <vt:lpstr>Courier New</vt:lpstr>
      <vt:lpstr>Lucida Sans Unicode</vt:lpstr>
      <vt:lpstr>StarSymbol</vt:lpstr>
      <vt:lpstr>Tahoma</vt:lpstr>
      <vt:lpstr>Times New Roman</vt:lpstr>
      <vt:lpstr>Standard</vt:lpstr>
      <vt:lpstr>Conception personnalisée</vt:lpstr>
      <vt:lpstr>Bienvenue</vt:lpstr>
      <vt:lpstr>Le Black Pearl Et Jean Marc vous salut bien</vt:lpstr>
      <vt:lpstr>Évolution de notre association</vt:lpstr>
      <vt:lpstr>Ils nous ont quittés </vt:lpstr>
      <vt:lpstr>Ordre du jour</vt:lpstr>
      <vt:lpstr>Rapport Moral Gilles Bellenguez</vt:lpstr>
      <vt:lpstr>Rapport D’activités 2016 Gilles Bellenguez</vt:lpstr>
      <vt:lpstr>Un point sur les Problèmes sècheresse</vt:lpstr>
      <vt:lpstr>Rapport financier  Françoise Buet</vt:lpstr>
      <vt:lpstr>ASSOCIATION D’USAGERS DU PORT DE LA ROCHE-BERNARD MARZAN FEREL</vt:lpstr>
      <vt:lpstr>COMPTES DE L’AUP AU 01/01/2017</vt:lpstr>
      <vt:lpstr>RESULTAT D’EXPLOITATION 2016</vt:lpstr>
      <vt:lpstr>PREVISION BUDGET 2017</vt:lpstr>
      <vt:lpstr>Nos questionnaires 2016</vt:lpstr>
      <vt:lpstr>Résultats de notre Enquête sur l‘AUP</vt:lpstr>
      <vt:lpstr>Résultats de notre Enquête sur Les attentes des adhérents Anglophone de l‘AUP</vt:lpstr>
      <vt:lpstr>Votes </vt:lpstr>
      <vt:lpstr>Présentation PowerPoint</vt:lpstr>
      <vt:lpstr>Sorties 2016 présentées par Daniel PASQUIER</vt:lpstr>
      <vt:lpstr>Sorties 2016  présentées par Daniel PASQUIER</vt:lpstr>
      <vt:lpstr>Bilan inscriptions aux croisières</vt:lpstr>
      <vt:lpstr>Le 13 mai, Barr Héol ll, Blacky ll et Charly Droop lll passent l’écluse de 18 h 00 et restent la nuit sur le ponton offshore d’Arzal. Maloanne, Silhouette et Judicaël nous attendent à Port Haliguen quand à Voilarge, il fait escale à Hoëdic. </vt:lpstr>
      <vt:lpstr>Présentation PowerPoint</vt:lpstr>
      <vt:lpstr>Présentation PowerPoint</vt:lpstr>
      <vt:lpstr>Présentation PowerPoint</vt:lpstr>
      <vt:lpstr>Anglo-Normandes du 9 juin au 4 juillet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Scilly du 25 août au 19 septembre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Croisière  AUP Royan du 22 août au 10 septembre  2016</vt:lpstr>
      <vt:lpstr>Caractéristiques de la croisière</vt:lpstr>
      <vt:lpstr>Trajet aller</vt:lpstr>
      <vt:lpstr>Trajet retour</vt:lpstr>
      <vt:lpstr>Départ d’Arzal le 22 août 2016</vt:lpstr>
      <vt:lpstr>Présentation PowerPoint</vt:lpstr>
      <vt:lpstr>BORÉALE sur la Gironde à l’aube  du 1er septembre</vt:lpstr>
      <vt:lpstr>CHARDONNAY le 1er septembre 2016</vt:lpstr>
      <vt:lpstr>Chassiron le 1er sept 2016 BORÉALE </vt:lpstr>
      <vt:lpstr>Pointe de Chassiron le 01/09 SUSANNA</vt:lpstr>
      <vt:lpstr>L’AUP dans le Vieux Port de La Rochelle  le 2 septembre 2016</vt:lpstr>
      <vt:lpstr>Ars en Ré le 4 septembre 2016</vt:lpstr>
      <vt:lpstr>Ars en Ré le 4 septembre 2016</vt:lpstr>
      <vt:lpstr>En haut du clocher de St Martin le 5 septembre 2016</vt:lpstr>
      <vt:lpstr>Les Sables d’Olonne le 6 septembre 2016</vt:lpstr>
      <vt:lpstr>BORÉALE au départ de Port Joinville  le 10 septembre 2016</vt:lpstr>
      <vt:lpstr>Boréale en route vers Piriac le 10 septembre 2016</vt:lpstr>
      <vt:lpstr>Croisières 2017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Remise des prix du concours photos 2016</vt:lpstr>
      <vt:lpstr>Melody Grisaffi</vt:lpstr>
      <vt:lpstr>Marc SCHREVEL</vt:lpstr>
      <vt:lpstr>Patrice Pommier</vt:lpstr>
      <vt:lpstr>Nouveautés 2017</vt:lpstr>
      <vt:lpstr>Visite du Black Pearl à la Roche Bernard</vt:lpstr>
      <vt:lpstr>Bonnes et heureuses navigations 2017 Top Départ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Roland Schreier</dc:creator>
  <cp:lastModifiedBy>gilles Bellenguez</cp:lastModifiedBy>
  <cp:revision>259</cp:revision>
  <cp:lastPrinted>2017-04-22T05:36:57Z</cp:lastPrinted>
  <dcterms:created xsi:type="dcterms:W3CDTF">2010-02-14T21:24:39Z</dcterms:created>
  <dcterms:modified xsi:type="dcterms:W3CDTF">2017-04-24T10:19:37Z</dcterms:modified>
</cp:coreProperties>
</file>